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67" r:id="rId4"/>
    <p:sldId id="260" r:id="rId5"/>
    <p:sldId id="258" r:id="rId6"/>
    <p:sldId id="259" r:id="rId7"/>
    <p:sldId id="261" r:id="rId8"/>
    <p:sldId id="263" r:id="rId9"/>
    <p:sldId id="268" r:id="rId10"/>
    <p:sldId id="266" r:id="rId11"/>
    <p:sldId id="264" r:id="rId12"/>
  </p:sldIdLst>
  <p:sldSz cx="14630400" cy="20680363"/>
  <p:notesSz cx="20680363" cy="14630400"/>
  <p:embeddedFontLst>
    <p:embeddedFont>
      <p:font typeface="Libre Baskerville" panose="02000000000000000000" pitchFamily="2" charset="0"/>
      <p:regular r:id="rId14"/>
      <p:bold r:id="rId15"/>
      <p:italic r:id="rId16"/>
    </p:embeddedFont>
    <p:embeddedFont>
      <p:font typeface="Open Sans" panose="020B0606030504020204" pitchFamily="34" charset="0"/>
      <p:regular r:id="rId17"/>
      <p:bold r:id="rId18"/>
      <p:italic r:id="rId19"/>
      <p:boldItalic r:id="rId20"/>
    </p:embeddedFont>
  </p:embeddedFontLst>
  <p:defaultText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047"/>
    <p:restoredTop sz="94610"/>
  </p:normalViewPr>
  <p:slideViewPr>
    <p:cSldViewPr snapToGrid="0" snapToObjects="1">
      <p:cViewPr varScale="1">
        <p:scale>
          <a:sx n="38" d="100"/>
          <a:sy n="38" d="100"/>
        </p:scale>
        <p:origin x="2528"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png>
</file>

<file path=ppt/media/image2.jp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41919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8685D4-CABC-BD1A-EB15-3AEF2B72B6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CF1C90-A087-BC24-6B6D-76773B2837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72810A-EEF4-BF0A-9566-3FEA4849399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FC68A9-4AB6-2962-9FD5-7713EEB30145}"/>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1294456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850247-359D-2B3D-3621-C0D75AD41C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0CA4A0-BCC3-A5AB-A0E2-93817A5DD4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1026FB-C24A-6C74-EFCC-FAFB7203D3D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248B162-F43E-2659-EE6E-3448B155BD97}"/>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763812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025628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53F9A5-2F60-D552-E4BB-9C5FA63E64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93A070-14D9-94B3-4CD7-8B992E3C93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E55B07-A042-FFF4-1A27-DE5B13BB664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C4F6EF4-E929-4C47-0B7B-132D19C137F1}"/>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87711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281" cy="20680698"/>
          </a:xfrm>
          <a:prstGeom prst="rect">
            <a:avLst/>
          </a:prstGeom>
          <a:solidFill>
            <a:srgbClr val="F4F0FF"/>
          </a:solidFill>
          <a:ln/>
        </p:spPr>
        <p:txBody>
          <a:bodyPr/>
          <a:lstStyle/>
          <a:p>
            <a:endParaRPr lang="en-ES"/>
          </a:p>
        </p:txBody>
      </p:sp>
      <p:sp>
        <p:nvSpPr>
          <p:cNvPr id="3" name="Shape 1"/>
          <p:cNvSpPr/>
          <p:nvPr/>
        </p:nvSpPr>
        <p:spPr>
          <a:xfrm>
            <a:off x="0" y="0"/>
            <a:ext cx="14630281" cy="20680698"/>
          </a:xfrm>
          <a:prstGeom prst="rect">
            <a:avLst/>
          </a:prstGeom>
          <a:solidFill>
            <a:srgbClr val="FBFAFF"/>
          </a:solidFill>
          <a:ln/>
        </p:spPr>
        <p:txBody>
          <a:bodyPr/>
          <a:lstStyle/>
          <a:p>
            <a:endParaRPr lang="en-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281" cy="20680698"/>
          </a:xfrm>
          <a:prstGeom prst="rect">
            <a:avLst/>
          </a:prstGeom>
          <a:solidFill>
            <a:srgbClr val="F4F0FF"/>
          </a:solidFill>
          <a:ln/>
        </p:spPr>
        <p:txBody>
          <a:bodyPr/>
          <a:lstStyle/>
          <a:p>
            <a:endParaRPr lang="en-ES"/>
          </a:p>
        </p:txBody>
      </p:sp>
      <p:sp>
        <p:nvSpPr>
          <p:cNvPr id="3" name="Shape 1"/>
          <p:cNvSpPr/>
          <p:nvPr/>
        </p:nvSpPr>
        <p:spPr>
          <a:xfrm>
            <a:off x="0" y="0"/>
            <a:ext cx="14630281" cy="20680698"/>
          </a:xfrm>
          <a:prstGeom prst="rect">
            <a:avLst/>
          </a:prstGeom>
          <a:solidFill>
            <a:srgbClr val="FBFAFF"/>
          </a:solidFill>
          <a:ln/>
        </p:spPr>
        <p:txBody>
          <a:bodyPr/>
          <a:lstStyle/>
          <a:p>
            <a:endParaRPr lang="en-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281" cy="20680698"/>
          </a:xfrm>
          <a:prstGeom prst="rect">
            <a:avLst/>
          </a:prstGeom>
          <a:solidFill>
            <a:srgbClr val="F4F0FF"/>
          </a:solidFill>
          <a:ln/>
        </p:spPr>
        <p:txBody>
          <a:bodyPr/>
          <a:lstStyle/>
          <a:p>
            <a:endParaRPr lang="en-ES"/>
          </a:p>
        </p:txBody>
      </p:sp>
      <p:sp>
        <p:nvSpPr>
          <p:cNvPr id="3" name="Shape 1"/>
          <p:cNvSpPr/>
          <p:nvPr/>
        </p:nvSpPr>
        <p:spPr>
          <a:xfrm>
            <a:off x="0" y="0"/>
            <a:ext cx="14630281" cy="20680698"/>
          </a:xfrm>
          <a:prstGeom prst="rect">
            <a:avLst/>
          </a:prstGeom>
          <a:solidFill>
            <a:srgbClr val="FBFAFF"/>
          </a:solidFill>
          <a:ln/>
        </p:spPr>
        <p:txBody>
          <a:bodyPr/>
          <a:lstStyle/>
          <a:p>
            <a:endParaRPr lang="en-E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281" cy="20680698"/>
          </a:xfrm>
          <a:prstGeom prst="rect">
            <a:avLst/>
          </a:prstGeom>
          <a:solidFill>
            <a:srgbClr val="F4F0FF"/>
          </a:solidFill>
          <a:ln/>
        </p:spPr>
        <p:txBody>
          <a:bodyPr/>
          <a:lstStyle/>
          <a:p>
            <a:endParaRPr lang="en-ES"/>
          </a:p>
        </p:txBody>
      </p:sp>
      <p:sp>
        <p:nvSpPr>
          <p:cNvPr id="3" name="Shape 1"/>
          <p:cNvSpPr/>
          <p:nvPr/>
        </p:nvSpPr>
        <p:spPr>
          <a:xfrm>
            <a:off x="0" y="0"/>
            <a:ext cx="14630281" cy="20680698"/>
          </a:xfrm>
          <a:prstGeom prst="rect">
            <a:avLst/>
          </a:prstGeom>
          <a:solidFill>
            <a:srgbClr val="FBFAFF"/>
          </a:solidFill>
          <a:ln/>
        </p:spPr>
        <p:txBody>
          <a:bodyPr/>
          <a:lstStyle/>
          <a:p>
            <a:endParaRPr lang="en-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281" cy="20680698"/>
          </a:xfrm>
          <a:prstGeom prst="rect">
            <a:avLst/>
          </a:prstGeom>
          <a:solidFill>
            <a:srgbClr val="F4F0FF"/>
          </a:solidFill>
          <a:ln/>
        </p:spPr>
        <p:txBody>
          <a:bodyPr/>
          <a:lstStyle/>
          <a:p>
            <a:endParaRPr lang="en-ES"/>
          </a:p>
        </p:txBody>
      </p:sp>
      <p:sp>
        <p:nvSpPr>
          <p:cNvPr id="3" name="Shape 1"/>
          <p:cNvSpPr/>
          <p:nvPr/>
        </p:nvSpPr>
        <p:spPr>
          <a:xfrm>
            <a:off x="0" y="0"/>
            <a:ext cx="14630281" cy="20680698"/>
          </a:xfrm>
          <a:prstGeom prst="rect">
            <a:avLst/>
          </a:prstGeom>
          <a:solidFill>
            <a:srgbClr val="FBFAFF"/>
          </a:solidFill>
          <a:ln/>
        </p:spPr>
        <p:txBody>
          <a:bodyPr/>
          <a:lstStyle/>
          <a:p>
            <a:endParaRPr lang="en-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281" cy="20680698"/>
          </a:xfrm>
          <a:prstGeom prst="rect">
            <a:avLst/>
          </a:prstGeom>
          <a:solidFill>
            <a:srgbClr val="F4F0FF"/>
          </a:solidFill>
          <a:ln/>
        </p:spPr>
        <p:txBody>
          <a:bodyPr/>
          <a:lstStyle/>
          <a:p>
            <a:endParaRPr lang="en-ES"/>
          </a:p>
        </p:txBody>
      </p:sp>
      <p:sp>
        <p:nvSpPr>
          <p:cNvPr id="3" name="Shape 1"/>
          <p:cNvSpPr/>
          <p:nvPr/>
        </p:nvSpPr>
        <p:spPr>
          <a:xfrm>
            <a:off x="0" y="0"/>
            <a:ext cx="14630281" cy="20680698"/>
          </a:xfrm>
          <a:prstGeom prst="rect">
            <a:avLst/>
          </a:prstGeom>
          <a:solidFill>
            <a:srgbClr val="FBFAFF"/>
          </a:solidFill>
          <a:ln/>
        </p:spPr>
        <p:txBody>
          <a:bodyPr/>
          <a:lstStyle/>
          <a:p>
            <a:endParaRPr lang="en-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281" cy="20680698"/>
          </a:xfrm>
          <a:prstGeom prst="rect">
            <a:avLst/>
          </a:prstGeom>
          <a:solidFill>
            <a:srgbClr val="F4F0FF"/>
          </a:solidFill>
          <a:ln/>
        </p:spPr>
        <p:txBody>
          <a:bodyPr/>
          <a:lstStyle/>
          <a:p>
            <a:endParaRPr lang="en-ES"/>
          </a:p>
        </p:txBody>
      </p:sp>
      <p:sp>
        <p:nvSpPr>
          <p:cNvPr id="3" name="Shape 1"/>
          <p:cNvSpPr/>
          <p:nvPr/>
        </p:nvSpPr>
        <p:spPr>
          <a:xfrm>
            <a:off x="0" y="0"/>
            <a:ext cx="14630281" cy="20680698"/>
          </a:xfrm>
          <a:prstGeom prst="rect">
            <a:avLst/>
          </a:prstGeom>
          <a:solidFill>
            <a:srgbClr val="FBFAFF"/>
          </a:solidFill>
          <a:ln/>
        </p:spPr>
        <p:txBody>
          <a:bodyPr/>
          <a:lstStyle/>
          <a:p>
            <a:endParaRPr lang="en-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281" cy="20680698"/>
          </a:xfrm>
          <a:prstGeom prst="rect">
            <a:avLst/>
          </a:prstGeom>
          <a:solidFill>
            <a:srgbClr val="F4F0FF"/>
          </a:solidFill>
          <a:ln/>
        </p:spPr>
        <p:txBody>
          <a:bodyPr/>
          <a:lstStyle/>
          <a:p>
            <a:endParaRPr lang="en-ES"/>
          </a:p>
        </p:txBody>
      </p:sp>
      <p:sp>
        <p:nvSpPr>
          <p:cNvPr id="3" name="Shape 1"/>
          <p:cNvSpPr/>
          <p:nvPr/>
        </p:nvSpPr>
        <p:spPr>
          <a:xfrm>
            <a:off x="0" y="0"/>
            <a:ext cx="14630281" cy="20680698"/>
          </a:xfrm>
          <a:prstGeom prst="rect">
            <a:avLst/>
          </a:prstGeom>
          <a:solidFill>
            <a:srgbClr val="FBFAFF"/>
          </a:solidFill>
          <a:ln/>
        </p:spPr>
        <p:txBody>
          <a:bodyPr/>
          <a:lstStyle/>
          <a:p>
            <a:endParaRPr lang="en-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281" cy="20680698"/>
          </a:xfrm>
          <a:prstGeom prst="rect">
            <a:avLst/>
          </a:prstGeom>
          <a:solidFill>
            <a:srgbClr val="F4F0FF"/>
          </a:solidFill>
          <a:ln/>
        </p:spPr>
      </p:sp>
      <p:sp>
        <p:nvSpPr>
          <p:cNvPr id="3" name="Shape 1"/>
          <p:cNvSpPr/>
          <p:nvPr/>
        </p:nvSpPr>
        <p:spPr>
          <a:xfrm>
            <a:off x="0" y="0"/>
            <a:ext cx="14630281" cy="20680698"/>
          </a:xfrm>
          <a:prstGeom prst="rect">
            <a:avLst/>
          </a:prstGeom>
          <a:solidFill>
            <a:srgbClr val="FBFA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281" cy="20680698"/>
          </a:xfrm>
          <a:prstGeom prst="rect">
            <a:avLst/>
          </a:prstGeom>
          <a:solidFill>
            <a:srgbClr val="F4F0FF"/>
          </a:solidFill>
          <a:ln/>
        </p:spPr>
        <p:txBody>
          <a:bodyPr/>
          <a:lstStyle/>
          <a:p>
            <a:endParaRPr lang="en-ES"/>
          </a:p>
        </p:txBody>
      </p:sp>
      <p:sp>
        <p:nvSpPr>
          <p:cNvPr id="3" name="Shape 1"/>
          <p:cNvSpPr/>
          <p:nvPr/>
        </p:nvSpPr>
        <p:spPr>
          <a:xfrm>
            <a:off x="0" y="0"/>
            <a:ext cx="14630281" cy="20680698"/>
          </a:xfrm>
          <a:prstGeom prst="rect">
            <a:avLst/>
          </a:prstGeom>
          <a:solidFill>
            <a:srgbClr val="FBFAFF"/>
          </a:solidFill>
          <a:ln/>
        </p:spPr>
        <p:txBody>
          <a:bodyPr/>
          <a:lstStyle/>
          <a:p>
            <a:endParaRPr lang="en-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281" cy="20680698"/>
          </a:xfrm>
          <a:prstGeom prst="rect">
            <a:avLst/>
          </a:prstGeom>
        </p:spPr>
      </p:pic>
      <p:sp>
        <p:nvSpPr>
          <p:cNvPr id="3" name="Shape 0"/>
          <p:cNvSpPr/>
          <p:nvPr/>
        </p:nvSpPr>
        <p:spPr>
          <a:xfrm>
            <a:off x="17649" y="583066"/>
            <a:ext cx="14630281" cy="20680698"/>
          </a:xfrm>
          <a:prstGeom prst="rect">
            <a:avLst/>
          </a:prstGeom>
          <a:solidFill>
            <a:srgbClr val="FBFAFF">
              <a:alpha val="85000"/>
            </a:srgbClr>
          </a:solidFill>
          <a:ln/>
        </p:spPr>
        <p:txBody>
          <a:bodyPr/>
          <a:lstStyle/>
          <a:p>
            <a:endParaRPr lang="en-ES"/>
          </a:p>
        </p:txBody>
      </p:sp>
      <p:sp>
        <p:nvSpPr>
          <p:cNvPr id="4" name="Text 1"/>
          <p:cNvSpPr/>
          <p:nvPr/>
        </p:nvSpPr>
        <p:spPr>
          <a:xfrm>
            <a:off x="939521" y="1150979"/>
            <a:ext cx="6711077" cy="838915"/>
          </a:xfrm>
          <a:prstGeom prst="rect">
            <a:avLst/>
          </a:prstGeom>
          <a:noFill/>
          <a:ln/>
        </p:spPr>
        <p:txBody>
          <a:bodyPr wrap="none" lIns="0" tIns="0" rIns="0" bIns="0" rtlCol="0" anchor="t"/>
          <a:lstStyle/>
          <a:p>
            <a:pPr marL="0" indent="0" algn="l">
              <a:lnSpc>
                <a:spcPts val="6600"/>
              </a:lnSpc>
              <a:buNone/>
            </a:pPr>
            <a:r>
              <a:rPr lang="en-US" sz="5250" dirty="0">
                <a:solidFill>
                  <a:srgbClr val="403CCF"/>
                </a:solidFill>
                <a:latin typeface="Libre Baskerville" pitchFamily="34" charset="0"/>
                <a:ea typeface="Libre Baskerville" pitchFamily="34" charset="-122"/>
                <a:cs typeface="Libre Baskerville" pitchFamily="34" charset="-120"/>
              </a:rPr>
              <a:t>ThermalAI</a:t>
            </a:r>
            <a:endParaRPr lang="en-US" sz="5250" dirty="0"/>
          </a:p>
        </p:txBody>
      </p:sp>
      <p:sp>
        <p:nvSpPr>
          <p:cNvPr id="5" name="Text 2"/>
          <p:cNvSpPr/>
          <p:nvPr/>
        </p:nvSpPr>
        <p:spPr>
          <a:xfrm>
            <a:off x="939522" y="1979773"/>
            <a:ext cx="12751237" cy="429578"/>
          </a:xfrm>
          <a:prstGeom prst="rect">
            <a:avLst/>
          </a:prstGeom>
          <a:noFill/>
          <a:ln/>
        </p:spPr>
        <p:txBody>
          <a:bodyPr wrap="none" lIns="0" tIns="0" rIns="0" bIns="0" rtlCol="0" anchor="t"/>
          <a:lstStyle/>
          <a:p>
            <a:pPr marL="0" indent="0" algn="l">
              <a:lnSpc>
                <a:spcPts val="3350"/>
              </a:lnSpc>
              <a:buNone/>
            </a:pPr>
            <a:endParaRPr lang="en-US" sz="2100" dirty="0"/>
          </a:p>
        </p:txBody>
      </p:sp>
      <p:sp>
        <p:nvSpPr>
          <p:cNvPr id="6" name="Text 3"/>
          <p:cNvSpPr/>
          <p:nvPr/>
        </p:nvSpPr>
        <p:spPr>
          <a:xfrm>
            <a:off x="939522" y="2812021"/>
            <a:ext cx="10589062" cy="838915"/>
          </a:xfrm>
          <a:prstGeom prst="rect">
            <a:avLst/>
          </a:prstGeom>
          <a:noFill/>
          <a:ln/>
        </p:spPr>
        <p:txBody>
          <a:bodyPr wrap="none" lIns="0" tIns="0" rIns="0" bIns="0" rtlCol="0" anchor="t"/>
          <a:lstStyle/>
          <a:p>
            <a:pPr marL="0" indent="0" algn="l">
              <a:lnSpc>
                <a:spcPts val="6600"/>
              </a:lnSpc>
              <a:buNone/>
            </a:pPr>
            <a:r>
              <a:rPr lang="en-US" sz="5250" dirty="0">
                <a:solidFill>
                  <a:srgbClr val="403CCF"/>
                </a:solidFill>
                <a:latin typeface="Libre Baskerville" pitchFamily="34" charset="0"/>
                <a:ea typeface="Libre Baskerville" pitchFamily="34" charset="-122"/>
                <a:cs typeface="Libre Baskerville" pitchFamily="34" charset="-120"/>
              </a:rPr>
              <a:t>Building Heat Loss Assessment</a:t>
            </a:r>
            <a:endParaRPr lang="en-US" sz="5250" dirty="0"/>
          </a:p>
        </p:txBody>
      </p:sp>
      <p:sp>
        <p:nvSpPr>
          <p:cNvPr id="7" name="Text 4"/>
          <p:cNvSpPr/>
          <p:nvPr/>
        </p:nvSpPr>
        <p:spPr>
          <a:xfrm>
            <a:off x="939522" y="4053605"/>
            <a:ext cx="12751237" cy="429578"/>
          </a:xfrm>
          <a:prstGeom prst="rect">
            <a:avLst/>
          </a:prstGeom>
          <a:noFill/>
          <a:ln/>
        </p:spPr>
        <p:txBody>
          <a:bodyPr wrap="none" lIns="0" tIns="0" rIns="0" bIns="0" rtlCol="0" anchor="t"/>
          <a:lstStyle/>
          <a:p>
            <a:pPr marL="0" indent="0" algn="l">
              <a:lnSpc>
                <a:spcPts val="3350"/>
              </a:lnSpc>
              <a:buNone/>
            </a:pPr>
            <a:endParaRPr lang="en-US" sz="2100" dirty="0"/>
          </a:p>
        </p:txBody>
      </p:sp>
      <p:sp>
        <p:nvSpPr>
          <p:cNvPr id="8" name="Text 5"/>
          <p:cNvSpPr/>
          <p:nvPr/>
        </p:nvSpPr>
        <p:spPr>
          <a:xfrm>
            <a:off x="939517" y="4298630"/>
            <a:ext cx="5785009" cy="419338"/>
          </a:xfrm>
          <a:prstGeom prst="rect">
            <a:avLst/>
          </a:prstGeom>
          <a:noFill/>
          <a:ln/>
        </p:spPr>
        <p:txBody>
          <a:bodyPr wrap="none" lIns="0" tIns="0" rIns="0" bIns="0" rtlCol="0" anchor="t"/>
          <a:lstStyle/>
          <a:p>
            <a:pPr marL="0" indent="0" algn="l">
              <a:lnSpc>
                <a:spcPts val="3300"/>
              </a:lnSpc>
              <a:buNone/>
            </a:pPr>
            <a:r>
              <a:rPr lang="en-US" sz="2600" dirty="0">
                <a:solidFill>
                  <a:srgbClr val="403CCF"/>
                </a:solidFill>
                <a:latin typeface="Libre Baskerville" pitchFamily="34" charset="0"/>
                <a:ea typeface="Libre Baskerville" pitchFamily="34" charset="-122"/>
                <a:cs typeface="Libre Baskerville" pitchFamily="34" charset="-120"/>
              </a:rPr>
              <a:t>AI-based Thermal Image Analysis</a:t>
            </a:r>
            <a:endParaRPr lang="en-US" sz="2600" dirty="0"/>
          </a:p>
        </p:txBody>
      </p:sp>
      <p:sp>
        <p:nvSpPr>
          <p:cNvPr id="10" name="Text 7"/>
          <p:cNvSpPr/>
          <p:nvPr/>
        </p:nvSpPr>
        <p:spPr>
          <a:xfrm>
            <a:off x="939522" y="5715482"/>
            <a:ext cx="12751237" cy="429578"/>
          </a:xfrm>
          <a:prstGeom prst="rect">
            <a:avLst/>
          </a:prstGeom>
          <a:noFill/>
          <a:ln/>
        </p:spPr>
        <p:txBody>
          <a:bodyPr wrap="none" lIns="0" tIns="0" rIns="0" bIns="0" rtlCol="0" anchor="t"/>
          <a:lstStyle/>
          <a:p>
            <a:pPr marL="0" indent="0" algn="l">
              <a:lnSpc>
                <a:spcPts val="3350"/>
              </a:lnSpc>
              <a:buNone/>
            </a:pPr>
            <a:r>
              <a:rPr lang="en-US" sz="2100" b="1" dirty="0">
                <a:solidFill>
                  <a:srgbClr val="49495A"/>
                </a:solidFill>
                <a:latin typeface="Open Sans" pitchFamily="34" charset="0"/>
                <a:ea typeface="Open Sans" pitchFamily="34" charset="-122"/>
                <a:cs typeface="Open Sans" pitchFamily="34" charset="-120"/>
              </a:rPr>
              <a:t>City:</a:t>
            </a:r>
            <a:r>
              <a:rPr lang="en-US" sz="2100" dirty="0">
                <a:solidFill>
                  <a:srgbClr val="49495A"/>
                </a:solidFill>
                <a:latin typeface="Open Sans" pitchFamily="34" charset="0"/>
                <a:ea typeface="Open Sans" pitchFamily="34" charset="-122"/>
                <a:cs typeface="Open Sans" pitchFamily="34" charset="-120"/>
              </a:rPr>
              <a:t> {{CITY}}</a:t>
            </a:r>
            <a:endParaRPr lang="en-US" sz="2100" dirty="0"/>
          </a:p>
        </p:txBody>
      </p:sp>
      <p:sp>
        <p:nvSpPr>
          <p:cNvPr id="11" name="Text 8"/>
          <p:cNvSpPr/>
          <p:nvPr/>
        </p:nvSpPr>
        <p:spPr>
          <a:xfrm>
            <a:off x="939522" y="8003619"/>
            <a:ext cx="12751237" cy="429578"/>
          </a:xfrm>
          <a:prstGeom prst="rect">
            <a:avLst/>
          </a:prstGeom>
          <a:noFill/>
          <a:ln/>
        </p:spPr>
        <p:txBody>
          <a:bodyPr wrap="none" lIns="0" tIns="0" rIns="0" bIns="0" rtlCol="0" anchor="t"/>
          <a:lstStyle/>
          <a:p>
            <a:pPr>
              <a:lnSpc>
                <a:spcPts val="3350"/>
              </a:lnSpc>
            </a:pPr>
            <a:r>
              <a:rPr lang="en-US" sz="2100" b="1" dirty="0">
                <a:solidFill>
                  <a:srgbClr val="49495A"/>
                </a:solidFill>
                <a:latin typeface="Open Sans" pitchFamily="34" charset="0"/>
                <a:ea typeface="Open Sans" pitchFamily="34" charset="-122"/>
                <a:cs typeface="Open Sans" pitchFamily="34" charset="-120"/>
              </a:rPr>
              <a:t>Report Date:</a:t>
            </a:r>
            <a:r>
              <a:rPr lang="en-US" sz="2100" dirty="0">
                <a:solidFill>
                  <a:srgbClr val="49495A"/>
                </a:solidFill>
                <a:latin typeface="Open Sans" pitchFamily="34" charset="0"/>
                <a:ea typeface="Open Sans" pitchFamily="34" charset="-122"/>
                <a:cs typeface="Open Sans" pitchFamily="34" charset="-120"/>
              </a:rPr>
              <a:t> {{DATE_OF_REPORT}}</a:t>
            </a:r>
            <a:endParaRPr lang="en-US" sz="2100" dirty="0"/>
          </a:p>
        </p:txBody>
      </p:sp>
      <p:sp>
        <p:nvSpPr>
          <p:cNvPr id="12" name="Text 9"/>
          <p:cNvSpPr/>
          <p:nvPr/>
        </p:nvSpPr>
        <p:spPr>
          <a:xfrm>
            <a:off x="939522" y="9293077"/>
            <a:ext cx="12751237" cy="429578"/>
          </a:xfrm>
          <a:prstGeom prst="rect">
            <a:avLst/>
          </a:prstGeom>
          <a:noFill/>
          <a:ln/>
        </p:spPr>
        <p:txBody>
          <a:bodyPr wrap="none" lIns="0" tIns="0" rIns="0" bIns="0" rtlCol="0" anchor="t"/>
          <a:lstStyle/>
          <a:p>
            <a:pPr marL="0" indent="0" algn="l">
              <a:lnSpc>
                <a:spcPts val="3350"/>
              </a:lnSpc>
              <a:buNone/>
            </a:pPr>
            <a:r>
              <a:rPr lang="en-US" sz="2100" b="1" dirty="0">
                <a:solidFill>
                  <a:srgbClr val="49495A"/>
                </a:solidFill>
                <a:latin typeface="Open Sans" pitchFamily="34" charset="0"/>
                <a:ea typeface="Open Sans" pitchFamily="34" charset="-122"/>
                <a:cs typeface="Open Sans" pitchFamily="34" charset="-120"/>
              </a:rPr>
              <a:t>Analysis ID:</a:t>
            </a:r>
            <a:r>
              <a:rPr lang="en-US" sz="2100" dirty="0">
                <a:solidFill>
                  <a:srgbClr val="49495A"/>
                </a:solidFill>
                <a:latin typeface="Open Sans" pitchFamily="34" charset="0"/>
                <a:ea typeface="Open Sans" pitchFamily="34" charset="-122"/>
                <a:cs typeface="Open Sans" pitchFamily="34" charset="-120"/>
              </a:rPr>
              <a:t> {{</a:t>
            </a:r>
            <a:r>
              <a:rPr lang="en-US" sz="2100" dirty="0" err="1">
                <a:solidFill>
                  <a:srgbClr val="49495A"/>
                </a:solidFill>
                <a:latin typeface="Open Sans" pitchFamily="34" charset="0"/>
                <a:ea typeface="Open Sans" pitchFamily="34" charset="-122"/>
                <a:cs typeface="Open Sans" pitchFamily="34" charset="-120"/>
              </a:rPr>
              <a:t>analysis_id</a:t>
            </a:r>
            <a:r>
              <a:rPr lang="en-US" sz="2100" dirty="0">
                <a:solidFill>
                  <a:srgbClr val="49495A"/>
                </a:solidFill>
                <a:latin typeface="Open Sans" pitchFamily="34" charset="0"/>
                <a:ea typeface="Open Sans" pitchFamily="34" charset="-122"/>
                <a:cs typeface="Open Sans" pitchFamily="34" charset="-120"/>
              </a:rPr>
              <a:t>}}</a:t>
            </a:r>
            <a:endParaRPr lang="en-US" sz="2100" dirty="0"/>
          </a:p>
        </p:txBody>
      </p:sp>
      <p:sp>
        <p:nvSpPr>
          <p:cNvPr id="13" name="Shape 10"/>
          <p:cNvSpPr/>
          <p:nvPr/>
        </p:nvSpPr>
        <p:spPr>
          <a:xfrm>
            <a:off x="939522" y="9962755"/>
            <a:ext cx="12751237" cy="41077"/>
          </a:xfrm>
          <a:prstGeom prst="rect">
            <a:avLst/>
          </a:prstGeom>
          <a:solidFill>
            <a:srgbClr val="49495A">
              <a:alpha val="50000"/>
            </a:srgbClr>
          </a:solidFill>
          <a:ln/>
        </p:spPr>
        <p:txBody>
          <a:bodyPr/>
          <a:lstStyle/>
          <a:p>
            <a:endParaRPr lang="en-ES"/>
          </a:p>
        </p:txBody>
      </p:sp>
      <p:sp>
        <p:nvSpPr>
          <p:cNvPr id="14" name="Text 11"/>
          <p:cNvSpPr/>
          <p:nvPr/>
        </p:nvSpPr>
        <p:spPr>
          <a:xfrm>
            <a:off x="939522" y="10324745"/>
            <a:ext cx="12751237" cy="2147889"/>
          </a:xfrm>
          <a:prstGeom prst="rect">
            <a:avLst/>
          </a:prstGeom>
          <a:noFill/>
          <a:ln/>
        </p:spPr>
        <p:txBody>
          <a:bodyPr wrap="square" lIns="0" tIns="0" rIns="0" bIns="0" rtlCol="0" anchor="t"/>
          <a:lstStyle/>
          <a:p>
            <a:pPr marL="0" indent="0" algn="l">
              <a:lnSpc>
                <a:spcPts val="3350"/>
              </a:lnSpc>
              <a:buNone/>
            </a:pPr>
            <a:r>
              <a:rPr lang="en-US" sz="2100" dirty="0">
                <a:solidFill>
                  <a:srgbClr val="49495A"/>
                </a:solidFill>
                <a:latin typeface="Open Sans" pitchFamily="34" charset="0"/>
                <a:ea typeface="Open Sans" pitchFamily="34" charset="-122"/>
                <a:cs typeface="Open Sans" pitchFamily="34" charset="-120"/>
              </a:rPr>
              <a:t>This report presents a comprehensive thermal analysis of the subject building using advanced AI-driven thermal imaging technology. The assessment identifies areas of heat loss, quantifies thermal inefficiencies, and provides data-driven recommendations for energy performance improvements. All findings are derived from calibrated thermal imaging combined with machine learning segmentation algorithms validated against standardized building energy simulation protocols.</a:t>
            </a:r>
            <a:endParaRPr lang="en-US" sz="2100" dirty="0"/>
          </a:p>
        </p:txBody>
      </p:sp>
      <p:sp>
        <p:nvSpPr>
          <p:cNvPr id="15" name="Text 12"/>
          <p:cNvSpPr/>
          <p:nvPr/>
        </p:nvSpPr>
        <p:spPr>
          <a:xfrm>
            <a:off x="939521" y="19264794"/>
            <a:ext cx="12751237" cy="429578"/>
          </a:xfrm>
          <a:prstGeom prst="rect">
            <a:avLst/>
          </a:prstGeom>
          <a:noFill/>
          <a:ln/>
        </p:spPr>
        <p:txBody>
          <a:bodyPr wrap="none" lIns="0" tIns="0" rIns="0" bIns="0" rtlCol="0" anchor="t"/>
          <a:lstStyle/>
          <a:p>
            <a:pPr marL="0" indent="0" algn="l">
              <a:lnSpc>
                <a:spcPts val="3350"/>
              </a:lnSpc>
              <a:buNone/>
            </a:pPr>
            <a:r>
              <a:rPr lang="en-US" sz="1350" dirty="0">
                <a:solidFill>
                  <a:srgbClr val="49495A"/>
                </a:solidFill>
                <a:latin typeface="Open Sans" pitchFamily="34" charset="0"/>
                <a:ea typeface="Open Sans" pitchFamily="34" charset="-122"/>
                <a:cs typeface="Open Sans" pitchFamily="34" charset="-120"/>
              </a:rPr>
              <a:t>ThermalAI — indicative results (not an official EPC)</a:t>
            </a:r>
            <a:endParaRPr lang="en-US" sz="1350" dirty="0"/>
          </a:p>
        </p:txBody>
      </p:sp>
      <p:pic>
        <p:nvPicPr>
          <p:cNvPr id="17" name="Picture 16">
            <a:extLst>
              <a:ext uri="{FF2B5EF4-FFF2-40B4-BE49-F238E27FC236}">
                <a16:creationId xmlns:a16="http://schemas.microsoft.com/office/drawing/2014/main" id="{E69D0077-2012-6054-B9A7-5841D56256D2}"/>
              </a:ext>
            </a:extLst>
          </p:cNvPr>
          <p:cNvPicPr>
            <a:picLocks noChangeAspect="1"/>
          </p:cNvPicPr>
          <p:nvPr/>
        </p:nvPicPr>
        <p:blipFill>
          <a:blip r:embed="rId4"/>
          <a:stretch>
            <a:fillRect/>
          </a:stretch>
        </p:blipFill>
        <p:spPr>
          <a:xfrm>
            <a:off x="12326751" y="18394363"/>
            <a:ext cx="2286000" cy="2286000"/>
          </a:xfrm>
          <a:prstGeom prst="rect">
            <a:avLst/>
          </a:prstGeom>
        </p:spPr>
      </p:pic>
      <p:sp>
        <p:nvSpPr>
          <p:cNvPr id="16" name="Text 7">
            <a:extLst>
              <a:ext uri="{FF2B5EF4-FFF2-40B4-BE49-F238E27FC236}">
                <a16:creationId xmlns:a16="http://schemas.microsoft.com/office/drawing/2014/main" id="{1ADAF90E-592C-0CEE-9A1F-5FF0C916C50B}"/>
              </a:ext>
            </a:extLst>
          </p:cNvPr>
          <p:cNvSpPr/>
          <p:nvPr/>
        </p:nvSpPr>
        <p:spPr>
          <a:xfrm>
            <a:off x="939517" y="6360211"/>
            <a:ext cx="12751237" cy="429578"/>
          </a:xfrm>
          <a:prstGeom prst="rect">
            <a:avLst/>
          </a:prstGeom>
          <a:noFill/>
          <a:ln/>
        </p:spPr>
        <p:txBody>
          <a:bodyPr wrap="none" lIns="0" tIns="0" rIns="0" bIns="0" rtlCol="0" anchor="t"/>
          <a:lstStyle/>
          <a:p>
            <a:pPr>
              <a:lnSpc>
                <a:spcPts val="3350"/>
              </a:lnSpc>
            </a:pPr>
            <a:r>
              <a:rPr lang="en-US" sz="2100" b="1" dirty="0">
                <a:solidFill>
                  <a:srgbClr val="49495A"/>
                </a:solidFill>
                <a:latin typeface="Open Sans" pitchFamily="34" charset="0"/>
                <a:ea typeface="Open Sans" pitchFamily="34" charset="-122"/>
                <a:cs typeface="Open Sans" pitchFamily="34" charset="-120"/>
              </a:rPr>
              <a:t>Address</a:t>
            </a:r>
            <a:r>
              <a:rPr lang="en-US" sz="2100" b="1">
                <a:solidFill>
                  <a:srgbClr val="49495A"/>
                </a:solidFill>
                <a:latin typeface="Open Sans" pitchFamily="34" charset="0"/>
                <a:ea typeface="Open Sans" pitchFamily="34" charset="-122"/>
                <a:cs typeface="Open Sans" pitchFamily="34" charset="-120"/>
              </a:rPr>
              <a:t>:</a:t>
            </a:r>
            <a:r>
              <a:rPr lang="en-US" sz="2100">
                <a:solidFill>
                  <a:srgbClr val="49495A"/>
                </a:solidFill>
                <a:latin typeface="Open Sans" pitchFamily="34" charset="0"/>
                <a:ea typeface="Open Sans" pitchFamily="34" charset="-122"/>
                <a:cs typeface="Open Sans" pitchFamily="34" charset="-120"/>
              </a:rPr>
              <a:t> {{ADDRESS}}</a:t>
            </a:r>
            <a:endParaRPr lang="en-US" sz="2100" dirty="0"/>
          </a:p>
        </p:txBody>
      </p:sp>
      <p:sp>
        <p:nvSpPr>
          <p:cNvPr id="18" name="Text 8">
            <a:extLst>
              <a:ext uri="{FF2B5EF4-FFF2-40B4-BE49-F238E27FC236}">
                <a16:creationId xmlns:a16="http://schemas.microsoft.com/office/drawing/2014/main" id="{4CF6CF2D-E2BB-0187-B7D3-6B72F0AB5B0B}"/>
              </a:ext>
            </a:extLst>
          </p:cNvPr>
          <p:cNvSpPr/>
          <p:nvPr/>
        </p:nvSpPr>
        <p:spPr>
          <a:xfrm>
            <a:off x="939519" y="8623399"/>
            <a:ext cx="12751237" cy="429578"/>
          </a:xfrm>
          <a:prstGeom prst="rect">
            <a:avLst/>
          </a:prstGeom>
          <a:noFill/>
          <a:ln/>
        </p:spPr>
        <p:txBody>
          <a:bodyPr wrap="none" lIns="0" tIns="0" rIns="0" bIns="0" rtlCol="0" anchor="t"/>
          <a:lstStyle/>
          <a:p>
            <a:pPr>
              <a:lnSpc>
                <a:spcPts val="3350"/>
              </a:lnSpc>
            </a:pPr>
            <a:r>
              <a:rPr lang="en-US" sz="2100" b="1" dirty="0">
                <a:solidFill>
                  <a:srgbClr val="49495A"/>
                </a:solidFill>
                <a:latin typeface="Open Sans" pitchFamily="34" charset="0"/>
                <a:ea typeface="Open Sans" pitchFamily="34" charset="-122"/>
                <a:cs typeface="Open Sans" pitchFamily="34" charset="-120"/>
              </a:rPr>
              <a:t>Date of the Assessment:</a:t>
            </a:r>
            <a:r>
              <a:rPr lang="en-US" sz="2100" dirty="0">
                <a:solidFill>
                  <a:srgbClr val="49495A"/>
                </a:solidFill>
                <a:latin typeface="Open Sans" pitchFamily="34" charset="0"/>
                <a:ea typeface="Open Sans" pitchFamily="34" charset="-122"/>
                <a:cs typeface="Open Sans" pitchFamily="34" charset="-120"/>
              </a:rPr>
              <a:t> {{DATE_OF_ASSESSMENT}}</a:t>
            </a:r>
            <a:endParaRPr lang="en-US" sz="2100" dirty="0"/>
          </a:p>
        </p:txBody>
      </p:sp>
      <p:sp>
        <p:nvSpPr>
          <p:cNvPr id="19" name="Text 7">
            <a:extLst>
              <a:ext uri="{FF2B5EF4-FFF2-40B4-BE49-F238E27FC236}">
                <a16:creationId xmlns:a16="http://schemas.microsoft.com/office/drawing/2014/main" id="{5F95FE01-3D95-9DCD-9272-7C88D172D9CF}"/>
              </a:ext>
            </a:extLst>
          </p:cNvPr>
          <p:cNvSpPr/>
          <p:nvPr/>
        </p:nvSpPr>
        <p:spPr>
          <a:xfrm>
            <a:off x="939517" y="7413948"/>
            <a:ext cx="12751237" cy="429578"/>
          </a:xfrm>
          <a:prstGeom prst="rect">
            <a:avLst/>
          </a:prstGeom>
          <a:noFill/>
          <a:ln/>
        </p:spPr>
        <p:txBody>
          <a:bodyPr wrap="none" lIns="0" tIns="0" rIns="0" bIns="0" rtlCol="0" anchor="t"/>
          <a:lstStyle/>
          <a:p>
            <a:pPr>
              <a:lnSpc>
                <a:spcPts val="3350"/>
              </a:lnSpc>
            </a:pPr>
            <a:r>
              <a:rPr lang="en-US" sz="2100" b="1" dirty="0">
                <a:solidFill>
                  <a:srgbClr val="49495A"/>
                </a:solidFill>
                <a:latin typeface="Open Sans" pitchFamily="34" charset="0"/>
                <a:ea typeface="Open Sans" pitchFamily="34" charset="-122"/>
                <a:cs typeface="Open Sans" pitchFamily="34" charset="-120"/>
              </a:rPr>
              <a:t>Google Location:</a:t>
            </a:r>
            <a:r>
              <a:rPr lang="en-US" sz="2100" dirty="0">
                <a:solidFill>
                  <a:srgbClr val="49495A"/>
                </a:solidFill>
                <a:latin typeface="Open Sans" pitchFamily="34" charset="0"/>
                <a:ea typeface="Open Sans" pitchFamily="34" charset="-122"/>
                <a:cs typeface="Open Sans" pitchFamily="34" charset="-120"/>
              </a:rPr>
              <a:t> {{GOOGLE_MAPS_LINK}}</a:t>
            </a:r>
            <a:endParaRPr lang="en-US" sz="2100" dirty="0"/>
          </a:p>
        </p:txBody>
      </p:sp>
      <p:sp>
        <p:nvSpPr>
          <p:cNvPr id="20" name="Text 7">
            <a:extLst>
              <a:ext uri="{FF2B5EF4-FFF2-40B4-BE49-F238E27FC236}">
                <a16:creationId xmlns:a16="http://schemas.microsoft.com/office/drawing/2014/main" id="{D0873723-642B-FC67-3560-1222F680E28B}"/>
              </a:ext>
            </a:extLst>
          </p:cNvPr>
          <p:cNvSpPr/>
          <p:nvPr/>
        </p:nvSpPr>
        <p:spPr>
          <a:xfrm>
            <a:off x="939517" y="5171960"/>
            <a:ext cx="12751237" cy="429578"/>
          </a:xfrm>
          <a:prstGeom prst="rect">
            <a:avLst/>
          </a:prstGeom>
          <a:noFill/>
          <a:ln/>
        </p:spPr>
        <p:txBody>
          <a:bodyPr wrap="none" lIns="0" tIns="0" rIns="0" bIns="0" rtlCol="0" anchor="t"/>
          <a:lstStyle/>
          <a:p>
            <a:pPr marL="0" indent="0" algn="l">
              <a:lnSpc>
                <a:spcPts val="3350"/>
              </a:lnSpc>
              <a:buNone/>
            </a:pPr>
            <a:r>
              <a:rPr lang="en-US" sz="2100" b="1" dirty="0">
                <a:solidFill>
                  <a:srgbClr val="49495A"/>
                </a:solidFill>
                <a:latin typeface="Open Sans" pitchFamily="34" charset="0"/>
                <a:ea typeface="Open Sans" pitchFamily="34" charset="-122"/>
                <a:cs typeface="Open Sans" pitchFamily="34" charset="-120"/>
              </a:rPr>
              <a:t>Country:</a:t>
            </a:r>
            <a:r>
              <a:rPr lang="en-US" sz="2100" dirty="0">
                <a:solidFill>
                  <a:srgbClr val="49495A"/>
                </a:solidFill>
                <a:latin typeface="Open Sans" pitchFamily="34" charset="0"/>
                <a:ea typeface="Open Sans" pitchFamily="34" charset="-122"/>
                <a:cs typeface="Open Sans" pitchFamily="34" charset="-120"/>
              </a:rPr>
              <a:t> {{COUNTRY}}</a:t>
            </a:r>
            <a:endParaRPr lang="en-US" sz="2100" dirty="0"/>
          </a:p>
        </p:txBody>
      </p:sp>
      <p:sp>
        <p:nvSpPr>
          <p:cNvPr id="21" name="Text 7">
            <a:extLst>
              <a:ext uri="{FF2B5EF4-FFF2-40B4-BE49-F238E27FC236}">
                <a16:creationId xmlns:a16="http://schemas.microsoft.com/office/drawing/2014/main" id="{33C517DB-E090-2B58-C053-2EC7B31286AB}"/>
              </a:ext>
            </a:extLst>
          </p:cNvPr>
          <p:cNvSpPr/>
          <p:nvPr/>
        </p:nvSpPr>
        <p:spPr>
          <a:xfrm>
            <a:off x="939516" y="6903733"/>
            <a:ext cx="12751237" cy="429578"/>
          </a:xfrm>
          <a:prstGeom prst="rect">
            <a:avLst/>
          </a:prstGeom>
          <a:noFill/>
          <a:ln/>
        </p:spPr>
        <p:txBody>
          <a:bodyPr wrap="none" lIns="0" tIns="0" rIns="0" bIns="0" rtlCol="0" anchor="t"/>
          <a:lstStyle/>
          <a:p>
            <a:pPr>
              <a:lnSpc>
                <a:spcPts val="3350"/>
              </a:lnSpc>
            </a:pPr>
            <a:r>
              <a:rPr lang="en-US" sz="2100" b="1" dirty="0">
                <a:solidFill>
                  <a:srgbClr val="49495A"/>
                </a:solidFill>
                <a:latin typeface="Open Sans" pitchFamily="34" charset="0"/>
                <a:ea typeface="Open Sans" pitchFamily="34" charset="-122"/>
                <a:cs typeface="Open Sans" pitchFamily="34" charset="-120"/>
              </a:rPr>
              <a:t>GPS location:</a:t>
            </a:r>
            <a:r>
              <a:rPr lang="en-US" sz="2100" dirty="0">
                <a:solidFill>
                  <a:srgbClr val="49495A"/>
                </a:solidFill>
                <a:latin typeface="Open Sans" pitchFamily="34" charset="0"/>
                <a:ea typeface="Open Sans" pitchFamily="34" charset="-122"/>
                <a:cs typeface="Open Sans" pitchFamily="34" charset="-120"/>
              </a:rPr>
              <a:t> ({{GPS_LAT}}, {{GPS_LON}})</a:t>
            </a: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6DC1B0-B420-A45E-3CA4-6BD05B69BDD3}"/>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01C4AE31-5667-56D5-BA43-15CF118CBAB0}"/>
              </a:ext>
            </a:extLst>
          </p:cNvPr>
          <p:cNvSpPr/>
          <p:nvPr/>
        </p:nvSpPr>
        <p:spPr>
          <a:xfrm>
            <a:off x="859869" y="675561"/>
            <a:ext cx="8315128" cy="745253"/>
          </a:xfrm>
          <a:prstGeom prst="rect">
            <a:avLst/>
          </a:prstGeom>
          <a:noFill/>
          <a:ln/>
        </p:spPr>
        <p:txBody>
          <a:bodyPr wrap="none" lIns="0" tIns="0" rIns="0" bIns="0" rtlCol="0" anchor="t"/>
          <a:lstStyle/>
          <a:p>
            <a:pPr marL="0" indent="0" algn="l">
              <a:lnSpc>
                <a:spcPts val="6000"/>
              </a:lnSpc>
              <a:buNone/>
            </a:pPr>
            <a:r>
              <a:rPr lang="en-US" sz="4800" dirty="0">
                <a:solidFill>
                  <a:srgbClr val="403CCF"/>
                </a:solidFill>
                <a:latin typeface="Libre Baskerville" pitchFamily="34" charset="0"/>
                <a:ea typeface="Libre Baskerville" pitchFamily="34" charset="-122"/>
                <a:cs typeface="Libre Baskerville" pitchFamily="34" charset="-120"/>
              </a:rPr>
              <a:t>Technical and Legal Notes</a:t>
            </a:r>
            <a:endParaRPr lang="en-US" sz="4800" dirty="0"/>
          </a:p>
        </p:txBody>
      </p:sp>
      <p:sp>
        <p:nvSpPr>
          <p:cNvPr id="4" name="Text 2">
            <a:extLst>
              <a:ext uri="{FF2B5EF4-FFF2-40B4-BE49-F238E27FC236}">
                <a16:creationId xmlns:a16="http://schemas.microsoft.com/office/drawing/2014/main" id="{B76CE0D1-63CA-AEEB-D817-444A8F6821EE}"/>
              </a:ext>
            </a:extLst>
          </p:cNvPr>
          <p:cNvSpPr/>
          <p:nvPr/>
        </p:nvSpPr>
        <p:spPr>
          <a:xfrm>
            <a:off x="859869" y="2008286"/>
            <a:ext cx="12910542" cy="17251263"/>
          </a:xfrm>
          <a:prstGeom prst="rect">
            <a:avLst/>
          </a:prstGeom>
          <a:noFill/>
          <a:ln/>
        </p:spPr>
        <p:txBody>
          <a:bodyPr wrap="square" lIns="0" tIns="0" rIns="0" bIns="0" rtlCol="0" anchor="t"/>
          <a:lstStyle/>
          <a:p>
            <a:pPr>
              <a:lnSpc>
                <a:spcPct val="150000"/>
              </a:lnSpc>
            </a:pPr>
            <a:r>
              <a:rPr lang="en-US" dirty="0">
                <a:solidFill>
                  <a:srgbClr val="403CCF"/>
                </a:solidFill>
                <a:latin typeface="Open Sans" panose="020B0606030504020204" pitchFamily="34" charset="0"/>
                <a:ea typeface="Open Sans" panose="020B0606030504020204" pitchFamily="34" charset="0"/>
                <a:cs typeface="Open Sans" panose="020B0606030504020204" pitchFamily="34" charset="0"/>
              </a:rPr>
              <a:t>CONFIDENCIALITY &amp; LIMITATIONS</a:t>
            </a:r>
            <a:endParaRPr lang="en-US"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This report is confidential and intended solely for the recipient. It may not be reproduced, distributed, or used for any other purpose without prior written consent from </a:t>
            </a:r>
            <a:r>
              <a:rPr lang="en-US" dirty="0" err="1">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ThermalAI</a:t>
            </a: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a:t>
            </a:r>
          </a:p>
          <a:p>
            <a:pPr>
              <a:lnSpc>
                <a:spcPct val="150000"/>
              </a:lnSpc>
            </a:pPr>
            <a:endPar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This document provides an AI-assisted thermal screening based on optical and infrared imagery and user-provided contextual inputs. Outputs are indicative and intended for decision support and prioritization of further investigation. They are not an official EPC / energy certificate and do not replace an on-site inspection by a qualified professional.</a:t>
            </a:r>
          </a:p>
          <a:p>
            <a:pPr>
              <a:lnSpc>
                <a:spcPct val="150000"/>
              </a:lnSpc>
            </a:pPr>
            <a:endPar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dirty="0">
                <a:solidFill>
                  <a:srgbClr val="403CCF"/>
                </a:solidFill>
                <a:latin typeface="Open Sans" panose="020B0606030504020204" pitchFamily="34" charset="0"/>
                <a:ea typeface="Open Sans" panose="020B0606030504020204" pitchFamily="34" charset="0"/>
                <a:cs typeface="Open Sans" panose="020B0606030504020204" pitchFamily="34" charset="0"/>
              </a:rPr>
              <a:t>METHODOLOGY (HIGH LEVEL)</a:t>
            </a:r>
            <a:endParaRPr lang="en-US"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dirty="0" err="1">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ThermalAI</a:t>
            </a: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uses computer vision and thermal-image processing to identify thermal anomalies (e.g., thermal bridges, air leakage patterns, and localized temperature differences). Where enabled, segmentation models help attribute anomalies to envelope components (e.g., wall / windows). Some derived quantities (e.g., heat-loss proxies, U-value proxies, annualized losses) rely on simplified physical assumptions and proxy relationships.</a:t>
            </a:r>
          </a:p>
          <a:p>
            <a:pPr>
              <a:lnSpc>
                <a:spcPct val="150000"/>
              </a:lnSpc>
            </a:pPr>
            <a:endPar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dirty="0">
                <a:solidFill>
                  <a:srgbClr val="403CCF"/>
                </a:solidFill>
                <a:latin typeface="Open Sans" panose="020B0606030504020204" pitchFamily="34" charset="0"/>
                <a:ea typeface="Open Sans" panose="020B0606030504020204" pitchFamily="34" charset="0"/>
                <a:cs typeface="Open Sans" panose="020B0606030504020204" pitchFamily="34" charset="0"/>
              </a:rPr>
              <a:t>KEY SOURCES OF UNCERTAINTY</a:t>
            </a:r>
            <a:endParaRPr lang="en-US"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1) Geometry &amp; area estimation: object sizing and façade area attribution may be affected by camera distance, viewpoint, occlusions, and model generalization limits.</a:t>
            </a:r>
          </a:p>
          <a:p>
            <a:pPr>
              <a:lnSpc>
                <a:spcPct val="150000"/>
              </a:lnSpc>
            </a:pP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2) Thermal interpretation: thermal appearance depends on weather, wind, solar gains, indoor conditions, and transient effects. Image-based anomaly detection can produce false positives/negatives.</a:t>
            </a:r>
          </a:p>
          <a:p>
            <a:pPr>
              <a:lnSpc>
                <a:spcPct val="150000"/>
              </a:lnSpc>
            </a:pP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3) Material properties: construction build-up (materials, thickness, cavities, moisture, unknown retrofits) is generally not observable from imagery; any inferred coefficients are proxies.</a:t>
            </a:r>
          </a:p>
          <a:p>
            <a:pPr>
              <a:lnSpc>
                <a:spcPct val="150000"/>
              </a:lnSpc>
            </a:pP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4) Annualization: converting snapshot heat-loss proxies into annual kWh depends on climate assumptions and degree-hour / degree-day models; real-year conditions vary.</a:t>
            </a:r>
          </a:p>
          <a:p>
            <a:pPr>
              <a:lnSpc>
                <a:spcPct val="150000"/>
              </a:lnSpc>
            </a:pPr>
            <a:endPar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Accordingly, estimates in this report may be subject to significant error. </a:t>
            </a:r>
            <a:r>
              <a:rPr lang="en-US" dirty="0" err="1">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ThermalAI</a:t>
            </a: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shall not be liable for losses, reduced profits, or decisions made solely on the basis of this report.</a:t>
            </a:r>
          </a:p>
          <a:p>
            <a:pPr>
              <a:lnSpc>
                <a:spcPct val="150000"/>
              </a:lnSpc>
            </a:pPr>
            <a:endPar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 name="Text 6">
            <a:extLst>
              <a:ext uri="{FF2B5EF4-FFF2-40B4-BE49-F238E27FC236}">
                <a16:creationId xmlns:a16="http://schemas.microsoft.com/office/drawing/2014/main" id="{98A89C28-2BE2-44C4-AAF9-103FCEA7C48F}"/>
              </a:ext>
            </a:extLst>
          </p:cNvPr>
          <p:cNvSpPr/>
          <p:nvPr/>
        </p:nvSpPr>
        <p:spPr>
          <a:xfrm>
            <a:off x="859869" y="8370815"/>
            <a:ext cx="12910542" cy="1572222"/>
          </a:xfrm>
          <a:prstGeom prst="rect">
            <a:avLst/>
          </a:prstGeom>
          <a:noFill/>
          <a:ln/>
        </p:spPr>
        <p:txBody>
          <a:bodyPr wrap="square" lIns="0" tIns="0" rIns="0" bIns="0" rtlCol="0" anchor="t"/>
          <a:lstStyle/>
          <a:p>
            <a:pPr>
              <a:lnSpc>
                <a:spcPts val="2450"/>
              </a:lnSpc>
            </a:pPr>
            <a:endParaRPr lang="en-US" sz="1500" dirty="0"/>
          </a:p>
        </p:txBody>
      </p:sp>
      <p:sp>
        <p:nvSpPr>
          <p:cNvPr id="10" name="Text 8">
            <a:extLst>
              <a:ext uri="{FF2B5EF4-FFF2-40B4-BE49-F238E27FC236}">
                <a16:creationId xmlns:a16="http://schemas.microsoft.com/office/drawing/2014/main" id="{32E898CB-3ECD-467E-32E3-0145B9C54D4C}"/>
              </a:ext>
            </a:extLst>
          </p:cNvPr>
          <p:cNvSpPr/>
          <p:nvPr/>
        </p:nvSpPr>
        <p:spPr>
          <a:xfrm>
            <a:off x="859869" y="11294160"/>
            <a:ext cx="12910542" cy="1572222"/>
          </a:xfrm>
          <a:prstGeom prst="rect">
            <a:avLst/>
          </a:prstGeom>
          <a:noFill/>
          <a:ln/>
        </p:spPr>
        <p:txBody>
          <a:bodyPr wrap="square" lIns="0" tIns="0" rIns="0" bIns="0" rtlCol="0" anchor="t"/>
          <a:lstStyle/>
          <a:p>
            <a:pPr>
              <a:lnSpc>
                <a:spcPts val="2450"/>
              </a:lnSpc>
            </a:pPr>
            <a:endParaRPr lang="en-US" sz="1500" dirty="0"/>
          </a:p>
        </p:txBody>
      </p:sp>
      <p:sp>
        <p:nvSpPr>
          <p:cNvPr id="15" name="Text 13">
            <a:extLst>
              <a:ext uri="{FF2B5EF4-FFF2-40B4-BE49-F238E27FC236}">
                <a16:creationId xmlns:a16="http://schemas.microsoft.com/office/drawing/2014/main" id="{DEE3E3E3-0CB4-7C5D-8510-08EF6C2D878C}"/>
              </a:ext>
            </a:extLst>
          </p:cNvPr>
          <p:cNvSpPr/>
          <p:nvPr/>
        </p:nvSpPr>
        <p:spPr>
          <a:xfrm>
            <a:off x="859869" y="19618302"/>
            <a:ext cx="12910542" cy="393145"/>
          </a:xfrm>
          <a:prstGeom prst="rect">
            <a:avLst/>
          </a:prstGeom>
          <a:noFill/>
          <a:ln/>
        </p:spPr>
        <p:txBody>
          <a:bodyPr wrap="none" lIns="0" tIns="0" rIns="0" bIns="0" rtlCol="0" anchor="t"/>
          <a:lstStyle/>
          <a:p>
            <a:pPr marL="0" indent="0" algn="l">
              <a:lnSpc>
                <a:spcPts val="3050"/>
              </a:lnSpc>
              <a:buNone/>
            </a:pPr>
            <a:r>
              <a:rPr lang="en-US" sz="1350" dirty="0">
                <a:solidFill>
                  <a:srgbClr val="49495A"/>
                </a:solidFill>
                <a:latin typeface="Open Sans" pitchFamily="34" charset="0"/>
                <a:ea typeface="Open Sans" pitchFamily="34" charset="-122"/>
                <a:cs typeface="Open Sans" pitchFamily="34" charset="-120"/>
              </a:rPr>
              <a:t>ThermalAI — indicative results (not an official EPC)</a:t>
            </a:r>
            <a:endParaRPr lang="en-US" sz="1350" dirty="0"/>
          </a:p>
        </p:txBody>
      </p:sp>
    </p:spTree>
    <p:extLst>
      <p:ext uri="{BB962C8B-B14F-4D97-AF65-F5344CB8AC3E}">
        <p14:creationId xmlns:p14="http://schemas.microsoft.com/office/powerpoint/2010/main" val="16771001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59869" y="675561"/>
            <a:ext cx="8866022" cy="745253"/>
          </a:xfrm>
          <a:prstGeom prst="rect">
            <a:avLst/>
          </a:prstGeom>
          <a:noFill/>
          <a:ln/>
        </p:spPr>
        <p:txBody>
          <a:bodyPr wrap="none" lIns="0" tIns="0" rIns="0" bIns="0" rtlCol="0" anchor="t"/>
          <a:lstStyle/>
          <a:p>
            <a:pPr>
              <a:lnSpc>
                <a:spcPts val="6000"/>
              </a:lnSpc>
            </a:pPr>
            <a:r>
              <a:rPr lang="en-US" sz="4800" dirty="0">
                <a:solidFill>
                  <a:srgbClr val="403CCF"/>
                </a:solidFill>
                <a:latin typeface="Libre Baskerville" pitchFamily="34" charset="0"/>
                <a:ea typeface="Libre Baskerville" pitchFamily="34" charset="-122"/>
                <a:cs typeface="Libre Baskerville" pitchFamily="34" charset="-120"/>
              </a:rPr>
              <a:t>Technical and Legal Notes</a:t>
            </a:r>
            <a:endParaRPr lang="en-US" sz="4800" dirty="0"/>
          </a:p>
        </p:txBody>
      </p:sp>
      <p:sp>
        <p:nvSpPr>
          <p:cNvPr id="4" name="Text 2"/>
          <p:cNvSpPr/>
          <p:nvPr/>
        </p:nvSpPr>
        <p:spPr>
          <a:xfrm>
            <a:off x="859869" y="2008286"/>
            <a:ext cx="12910542" cy="17251263"/>
          </a:xfrm>
          <a:prstGeom prst="rect">
            <a:avLst/>
          </a:prstGeom>
          <a:noFill/>
          <a:ln/>
        </p:spPr>
        <p:txBody>
          <a:bodyPr wrap="square" lIns="0" tIns="0" rIns="0" bIns="0" rtlCol="0" anchor="t"/>
          <a:lstStyle/>
          <a:p>
            <a:pPr>
              <a:lnSpc>
                <a:spcPct val="150000"/>
              </a:lnSpc>
            </a:pPr>
            <a:r>
              <a:rPr lang="en-US" dirty="0">
                <a:solidFill>
                  <a:srgbClr val="403CCF"/>
                </a:solidFill>
                <a:latin typeface="Open Sans" panose="020B0606030504020204" pitchFamily="34" charset="0"/>
                <a:ea typeface="Open Sans" panose="020B0606030504020204" pitchFamily="34" charset="0"/>
                <a:cs typeface="Open Sans" panose="020B0606030504020204" pitchFamily="34" charset="0"/>
              </a:rPr>
              <a:t>Measurement Methodology</a:t>
            </a:r>
            <a:r>
              <a:rPr lang="en-US" dirty="0">
                <a:latin typeface="Open Sans" panose="020B0606030504020204" pitchFamily="34" charset="0"/>
                <a:ea typeface="Open Sans" panose="020B0606030504020204" pitchFamily="34" charset="0"/>
                <a:cs typeface="Open Sans" panose="020B0606030504020204" pitchFamily="34" charset="0"/>
              </a:rPr>
              <a:t>: </a:t>
            </a:r>
            <a:r>
              <a:rPr lang="en-US" dirty="0">
                <a:solidFill>
                  <a:srgbClr val="49495A"/>
                </a:solidFill>
                <a:latin typeface="Open Sans" panose="020B0606030504020204" pitchFamily="34" charset="0"/>
                <a:ea typeface="Open Sans" panose="020B0606030504020204" pitchFamily="34" charset="0"/>
                <a:cs typeface="Open Sans" panose="020B0606030504020204" pitchFamily="34" charset="0"/>
              </a:rPr>
              <a:t>This thermal analysis was conducted using infrared thermography in accordance with ISO 6781 and EN 13187 standards for qualitative detection of thermal irregularities in building envelopes. The analysis represents conditions at the time of survey and may not capture performance variations due to seasonal effects, solar loading, wind-driven rain penetration, or occupancy patterns. Instantaneous heat loss measurements have been extrapolated to annual energy consumption using heating degree day methodology, which provides estimates accurate to within ±15% under typical conditions.</a:t>
            </a:r>
          </a:p>
          <a:p>
            <a:pPr>
              <a:lnSpc>
                <a:spcPct val="150000"/>
              </a:lnSpc>
            </a:pPr>
            <a:endParaRPr lang="en-US" dirty="0">
              <a:solidFill>
                <a:srgbClr val="49495A"/>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dirty="0">
                <a:solidFill>
                  <a:srgbClr val="403CCF"/>
                </a:solidFill>
                <a:latin typeface="Open Sans" panose="020B0606030504020204" pitchFamily="34" charset="0"/>
                <a:ea typeface="Open Sans" panose="020B0606030504020204" pitchFamily="34" charset="0"/>
                <a:cs typeface="Open Sans" panose="020B0606030504020204" pitchFamily="34" charset="0"/>
              </a:rPr>
              <a:t>U-value Determination</a:t>
            </a:r>
            <a:r>
              <a:rPr lang="en-US" dirty="0">
                <a:latin typeface="Open Sans" panose="020B0606030504020204" pitchFamily="34" charset="0"/>
                <a:ea typeface="Open Sans" panose="020B0606030504020204" pitchFamily="34" charset="0"/>
                <a:cs typeface="Open Sans" panose="020B0606030504020204" pitchFamily="34" charset="0"/>
              </a:rPr>
              <a:t>: </a:t>
            </a:r>
            <a:r>
              <a:rPr lang="en-US" dirty="0">
                <a:solidFill>
                  <a:srgbClr val="49495A"/>
                </a:solidFill>
                <a:latin typeface="Open Sans" panose="020B0606030504020204" pitchFamily="34" charset="0"/>
                <a:ea typeface="Open Sans" panose="020B0606030504020204" pitchFamily="34" charset="0"/>
                <a:cs typeface="Open Sans" panose="020B0606030504020204" pitchFamily="34" charset="0"/>
              </a:rPr>
              <a:t>Thermal transmittance values (U-values) reported in this analysis are inferred from surface temperature measurements and represent area-weighted averages of complex envelope assemblies. These values should be considered indicative rather than absolute, as they are subject to uncertainties in emissivity correction factors, interior/exterior boundary conditions, and three-dimensional heat flow effects near thermal bridges. For regulatory compliance or detailed design purposes, in-situ heat flux measurements conforming to ISO 9869 standards are recommended. The reported U-values have an estimated uncertainty of ±15%.</a:t>
            </a:r>
          </a:p>
          <a:p>
            <a:pPr>
              <a:lnSpc>
                <a:spcPct val="150000"/>
              </a:lnSpc>
            </a:pPr>
            <a:endParaRPr lang="en-US" dirty="0">
              <a:solidFill>
                <a:srgbClr val="49495A"/>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dirty="0">
                <a:solidFill>
                  <a:srgbClr val="403CCF"/>
                </a:solidFill>
                <a:latin typeface="Open Sans" panose="020B0606030504020204" pitchFamily="34" charset="0"/>
                <a:ea typeface="Open Sans" panose="020B0606030504020204" pitchFamily="34" charset="0"/>
                <a:cs typeface="Open Sans" panose="020B0606030504020204" pitchFamily="34" charset="0"/>
              </a:rPr>
              <a:t>AI Segmentation Accuracy</a:t>
            </a:r>
            <a:r>
              <a:rPr lang="en-US" dirty="0">
                <a:latin typeface="Open Sans" panose="020B0606030504020204" pitchFamily="34" charset="0"/>
                <a:ea typeface="Open Sans" panose="020B0606030504020204" pitchFamily="34" charset="0"/>
                <a:cs typeface="Open Sans" panose="020B0606030504020204" pitchFamily="34" charset="0"/>
              </a:rPr>
              <a:t>: </a:t>
            </a:r>
            <a:r>
              <a:rPr lang="en-US" dirty="0">
                <a:solidFill>
                  <a:srgbClr val="49495A"/>
                </a:solidFill>
                <a:latin typeface="Open Sans" panose="020B0606030504020204" pitchFamily="34" charset="0"/>
                <a:ea typeface="Open Sans" panose="020B0606030504020204" pitchFamily="34" charset="0"/>
                <a:cs typeface="Open Sans" panose="020B0606030504020204" pitchFamily="34" charset="0"/>
              </a:rPr>
              <a:t>The automated detection and classification of thermal anomalies relies on machine learning algorithms trained on building typologies common in Central and Western European construction. Segmentation accuracy may be reduced for unconventional building geometries, rare construction materials, or envelope systems outside the training dataset distribution. All AI-generated classifications have been reviewed by qualified thermographers, but users should exercise professional judgment when interpreting results for critical applications. The segmentation algorithm achieves 94% pixel-level accuracy against expert manual annotation in validation studies.</a:t>
            </a:r>
          </a:p>
          <a:p>
            <a:pPr>
              <a:lnSpc>
                <a:spcPct val="150000"/>
              </a:lnSpc>
            </a:pPr>
            <a:endParaRPr lang="en-US" dirty="0">
              <a:solidFill>
                <a:srgbClr val="49495A"/>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dirty="0">
                <a:solidFill>
                  <a:srgbClr val="403CCF"/>
                </a:solidFill>
                <a:latin typeface="Open Sans" panose="020B0606030504020204" pitchFamily="34" charset="0"/>
                <a:ea typeface="Open Sans" panose="020B0606030504020204" pitchFamily="34" charset="0"/>
                <a:cs typeface="Open Sans" panose="020B0606030504020204" pitchFamily="34" charset="0"/>
              </a:rPr>
              <a:t>Compliance and Regulatory Context</a:t>
            </a:r>
            <a:r>
              <a:rPr lang="en-US" dirty="0">
                <a:latin typeface="Open Sans" panose="020B0606030504020204" pitchFamily="34" charset="0"/>
                <a:ea typeface="Open Sans" panose="020B0606030504020204" pitchFamily="34" charset="0"/>
                <a:cs typeface="Open Sans" panose="020B0606030504020204" pitchFamily="34" charset="0"/>
              </a:rPr>
              <a:t>: </a:t>
            </a:r>
            <a:r>
              <a:rPr lang="en-US" dirty="0">
                <a:solidFill>
                  <a:srgbClr val="49495A"/>
                </a:solidFill>
                <a:latin typeface="Open Sans" panose="020B0606030504020204" pitchFamily="34" charset="0"/>
                <a:ea typeface="Open Sans" panose="020B0606030504020204" pitchFamily="34" charset="0"/>
                <a:cs typeface="Open Sans" panose="020B0606030504020204" pitchFamily="34" charset="0"/>
              </a:rPr>
              <a:t>This report is intended to support energy audit requirements under Article 8 of the EU Energy Efficiency Directive (2012/27/EU, as amended) and building renovation planning under the Energy Performance of Buildings Directive (2010/31/EU, as recast by 2018/844/EU). The analysis methodology and reporting format align with EN 16247-2 standards for energy audits in buildings. However, this report does not constitute an official Energy Performance Certificate (EPC) as defined in national transposition of EPBD requirements. For formal EPC certification, compliance demonstration, or subsidy applications, additional documentation and on-site verification by accredited assessors may be required.</a:t>
            </a:r>
          </a:p>
          <a:p>
            <a:pPr>
              <a:lnSpc>
                <a:spcPct val="150000"/>
              </a:lnSpc>
            </a:pPr>
            <a:endParaRPr lang="en-US" dirty="0">
              <a:solidFill>
                <a:srgbClr val="49495A"/>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US" dirty="0">
                <a:solidFill>
                  <a:srgbClr val="403CCF"/>
                </a:solidFill>
                <a:latin typeface="Open Sans" panose="020B0606030504020204" pitchFamily="34" charset="0"/>
                <a:ea typeface="Open Sans" panose="020B0606030504020204" pitchFamily="34" charset="0"/>
                <a:cs typeface="Open Sans" panose="020B0606030504020204" pitchFamily="34" charset="0"/>
              </a:rPr>
              <a:t>Limitations and Disclaimers</a:t>
            </a:r>
            <a:r>
              <a:rPr lang="en-US" dirty="0">
                <a:latin typeface="Open Sans" panose="020B0606030504020204" pitchFamily="34" charset="0"/>
                <a:ea typeface="Open Sans" panose="020B0606030504020204" pitchFamily="34" charset="0"/>
                <a:cs typeface="Open Sans" panose="020B0606030504020204" pitchFamily="34" charset="0"/>
              </a:rPr>
              <a:t>: </a:t>
            </a:r>
            <a:r>
              <a:rPr lang="en-US" dirty="0" err="1">
                <a:solidFill>
                  <a:srgbClr val="49495A"/>
                </a:solidFill>
                <a:latin typeface="Open Sans" panose="020B0606030504020204" pitchFamily="34" charset="0"/>
                <a:ea typeface="Open Sans" panose="020B0606030504020204" pitchFamily="34" charset="0"/>
                <a:cs typeface="Open Sans" panose="020B0606030504020204" pitchFamily="34" charset="0"/>
              </a:rPr>
              <a:t>ThermalAI</a:t>
            </a:r>
            <a:r>
              <a:rPr lang="en-US" dirty="0">
                <a:solidFill>
                  <a:srgbClr val="49495A"/>
                </a:solidFill>
                <a:latin typeface="Open Sans" panose="020B0606030504020204" pitchFamily="34" charset="0"/>
                <a:ea typeface="Open Sans" panose="020B0606030504020204" pitchFamily="34" charset="0"/>
                <a:cs typeface="Open Sans" panose="020B0606030504020204" pitchFamily="34" charset="0"/>
              </a:rPr>
              <a:t> provides thermal analysis services for informational purposes and does not offer engineering design, architectural, or construction services. Implementation of any recommendations contained in this report should be undertaken only after detailed design by qualified professionals and in accordance with applicable building codes, safety regulations, and manufacturer specifications. The company assumes no liability for decisions or actions taken based on information in this report. All temperature measurements, energy calculations, and cost projections are estimates subject to the uncertainties and assumptions documented herein. Users are advised to conduct independent verification and obtain professional engineering consultation before proceeding with major building modifications.</a:t>
            </a:r>
            <a:endParaRPr lang="en-US" dirty="0">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endParaRPr lang="en-US" dirty="0">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endParaRPr lang="en-US" dirty="0">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endParaRPr lang="en-US" dirty="0">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endParaRPr lang="en-US" dirty="0">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endParaRPr lang="en-US" dirty="0">
              <a:latin typeface="Open Sans" panose="020B0606030504020204" pitchFamily="34" charset="0"/>
              <a:ea typeface="Open Sans" panose="020B0606030504020204" pitchFamily="34" charset="0"/>
              <a:cs typeface="Open Sans" panose="020B0606030504020204" pitchFamily="34" charset="0"/>
            </a:endParaRPr>
          </a:p>
        </p:txBody>
      </p:sp>
      <p:sp>
        <p:nvSpPr>
          <p:cNvPr id="8" name="Text 6"/>
          <p:cNvSpPr/>
          <p:nvPr/>
        </p:nvSpPr>
        <p:spPr>
          <a:xfrm>
            <a:off x="859869" y="8370815"/>
            <a:ext cx="12910542" cy="1572222"/>
          </a:xfrm>
          <a:prstGeom prst="rect">
            <a:avLst/>
          </a:prstGeom>
          <a:noFill/>
          <a:ln/>
        </p:spPr>
        <p:txBody>
          <a:bodyPr wrap="square" lIns="0" tIns="0" rIns="0" bIns="0" rtlCol="0" anchor="t"/>
          <a:lstStyle/>
          <a:p>
            <a:pPr>
              <a:lnSpc>
                <a:spcPts val="2450"/>
              </a:lnSpc>
            </a:pPr>
            <a:endParaRPr lang="en-US" sz="1500" dirty="0"/>
          </a:p>
        </p:txBody>
      </p:sp>
      <p:sp>
        <p:nvSpPr>
          <p:cNvPr id="10" name="Text 8"/>
          <p:cNvSpPr/>
          <p:nvPr/>
        </p:nvSpPr>
        <p:spPr>
          <a:xfrm>
            <a:off x="859869" y="11294160"/>
            <a:ext cx="12910542" cy="1572222"/>
          </a:xfrm>
          <a:prstGeom prst="rect">
            <a:avLst/>
          </a:prstGeom>
          <a:noFill/>
          <a:ln/>
        </p:spPr>
        <p:txBody>
          <a:bodyPr wrap="square" lIns="0" tIns="0" rIns="0" bIns="0" rtlCol="0" anchor="t"/>
          <a:lstStyle/>
          <a:p>
            <a:pPr>
              <a:lnSpc>
                <a:spcPts val="2450"/>
              </a:lnSpc>
            </a:pPr>
            <a:endParaRPr lang="en-US" sz="1500" dirty="0"/>
          </a:p>
        </p:txBody>
      </p:sp>
      <p:sp>
        <p:nvSpPr>
          <p:cNvPr id="15" name="Text 13"/>
          <p:cNvSpPr/>
          <p:nvPr/>
        </p:nvSpPr>
        <p:spPr>
          <a:xfrm>
            <a:off x="859869" y="19618302"/>
            <a:ext cx="12910542" cy="393145"/>
          </a:xfrm>
          <a:prstGeom prst="rect">
            <a:avLst/>
          </a:prstGeom>
          <a:noFill/>
          <a:ln/>
        </p:spPr>
        <p:txBody>
          <a:bodyPr wrap="none" lIns="0" tIns="0" rIns="0" bIns="0" rtlCol="0" anchor="t"/>
          <a:lstStyle/>
          <a:p>
            <a:pPr marL="0" indent="0" algn="l">
              <a:lnSpc>
                <a:spcPts val="3050"/>
              </a:lnSpc>
              <a:buNone/>
            </a:pPr>
            <a:r>
              <a:rPr lang="en-US" sz="1350" dirty="0">
                <a:solidFill>
                  <a:srgbClr val="49495A"/>
                </a:solidFill>
                <a:latin typeface="Open Sans" pitchFamily="34" charset="0"/>
                <a:ea typeface="Open Sans" pitchFamily="34" charset="-122"/>
                <a:cs typeface="Open Sans" pitchFamily="34" charset="-120"/>
              </a:rPr>
              <a:t>ThermalAI — indicative results (not an official EPC)</a:t>
            </a:r>
            <a:endParaRPr lang="en-US" sz="1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939522" y="738188"/>
            <a:ext cx="6968728" cy="838915"/>
          </a:xfrm>
          <a:prstGeom prst="rect">
            <a:avLst/>
          </a:prstGeom>
          <a:noFill/>
          <a:ln/>
        </p:spPr>
        <p:txBody>
          <a:bodyPr wrap="none" lIns="0" tIns="0" rIns="0" bIns="0" rtlCol="0" anchor="t"/>
          <a:lstStyle/>
          <a:p>
            <a:pPr marL="0" indent="0" algn="l">
              <a:lnSpc>
                <a:spcPts val="6600"/>
              </a:lnSpc>
              <a:buNone/>
            </a:pPr>
            <a:r>
              <a:rPr lang="en-US" sz="5250" dirty="0">
                <a:solidFill>
                  <a:srgbClr val="403CCF"/>
                </a:solidFill>
                <a:latin typeface="Libre Baskerville" pitchFamily="34" charset="0"/>
                <a:ea typeface="Libre Baskerville" pitchFamily="34" charset="-122"/>
                <a:cs typeface="Libre Baskerville" pitchFamily="34" charset="-120"/>
              </a:rPr>
              <a:t>Executive Summary</a:t>
            </a:r>
            <a:endParaRPr lang="en-US" sz="5250" dirty="0"/>
          </a:p>
        </p:txBody>
      </p:sp>
      <p:sp>
        <p:nvSpPr>
          <p:cNvPr id="3" name="Text 1"/>
          <p:cNvSpPr/>
          <p:nvPr/>
        </p:nvSpPr>
        <p:spPr>
          <a:xfrm>
            <a:off x="939520" y="1639177"/>
            <a:ext cx="12751237" cy="16927229"/>
          </a:xfrm>
          <a:prstGeom prst="rect">
            <a:avLst/>
          </a:prstGeom>
          <a:noFill/>
          <a:ln/>
        </p:spPr>
        <p:txBody>
          <a:bodyPr wrap="square" lIns="0" tIns="0" rIns="0" bIns="0" rtlCol="0" anchor="t"/>
          <a:lstStyle/>
          <a:p>
            <a:pPr marL="0" marR="0" lvl="0" indent="0" algn="just" defTabSz="914400" rtl="0" eaLnBrk="1" fontAlgn="auto" latinLnBrk="0" hangingPunct="1">
              <a:lnSpc>
                <a:spcPts val="3350"/>
              </a:lnSpc>
              <a:spcBef>
                <a:spcPts val="0"/>
              </a:spcBef>
              <a:spcAft>
                <a:spcPts val="0"/>
              </a:spcAft>
              <a:buClrTx/>
              <a:buSzTx/>
              <a:buFontTx/>
              <a:buNone/>
              <a:tabLst/>
              <a:defRPr/>
            </a:pPr>
            <a:endParaRPr lang="en-US" sz="2100" dirty="0">
              <a:solidFill>
                <a:srgbClr val="49495A"/>
              </a:solidFill>
              <a:latin typeface="Open Sans" pitchFamily="34" charset="0"/>
              <a:ea typeface="Open Sans" pitchFamily="34" charset="-122"/>
              <a:cs typeface="Open Sans" pitchFamily="34" charset="-120"/>
            </a:endParaRPr>
          </a:p>
          <a:p>
            <a:pPr marL="0" marR="0" lvl="0" indent="0" algn="just" defTabSz="914400" rtl="0" eaLnBrk="1" fontAlgn="auto" latinLnBrk="0" hangingPunct="1">
              <a:lnSpc>
                <a:spcPts val="3350"/>
              </a:lnSpc>
              <a:spcBef>
                <a:spcPts val="0"/>
              </a:spcBef>
              <a:spcAft>
                <a:spcPts val="0"/>
              </a:spcAft>
              <a:buClrTx/>
              <a:buSzTx/>
              <a:buFontTx/>
              <a:buNone/>
              <a:tabLst/>
              <a:defRPr/>
            </a:pPr>
            <a:endParaRPr lang="en-US" sz="2100" dirty="0">
              <a:solidFill>
                <a:srgbClr val="49495A"/>
              </a:solidFill>
              <a:latin typeface="Open Sans" pitchFamily="34" charset="0"/>
              <a:ea typeface="Open Sans" pitchFamily="34" charset="-122"/>
              <a:cs typeface="Open Sans" pitchFamily="34" charset="-120"/>
            </a:endParaRPr>
          </a:p>
          <a:p>
            <a:pPr marL="0" marR="0" lvl="0" indent="0" algn="just" defTabSz="914400" rtl="0" eaLnBrk="1" fontAlgn="auto" latinLnBrk="0" hangingPunct="1">
              <a:lnSpc>
                <a:spcPts val="3350"/>
              </a:lnSpc>
              <a:spcBef>
                <a:spcPts val="0"/>
              </a:spcBef>
              <a:spcAft>
                <a:spcPts val="0"/>
              </a:spcAft>
              <a:buClrTx/>
              <a:buSzTx/>
              <a:buFontTx/>
              <a:buNone/>
              <a:tabLst/>
              <a:defRPr/>
            </a:pPr>
            <a:r>
              <a:rPr lang="en-US" sz="2100" dirty="0">
                <a:solidFill>
                  <a:srgbClr val="49495A"/>
                </a:solidFill>
                <a:latin typeface="Open Sans" pitchFamily="34" charset="0"/>
                <a:ea typeface="Open Sans" pitchFamily="34" charset="-122"/>
                <a:cs typeface="Open Sans" pitchFamily="34" charset="-120"/>
              </a:rPr>
              <a:t>This report presents an AI-assisted thermal screening of the building envelope based on infrared imagery and contextual inputs. The analysis identifies potential heat-loss patterns and anomalies to support preliminary energy-efficiency assessment. The analysis methodology conforms to ISO 9869 standards for in-situ measurement of thermal transmittance and integrates AI-enhanced image segmentation to improve detection accuracy beyond conventional manual inspection approaches.</a:t>
            </a:r>
            <a:r>
              <a:rPr lang="en-US" sz="2100" dirty="0"/>
              <a:t> </a:t>
            </a:r>
            <a:r>
              <a:rPr lang="en-US" sz="2100" dirty="0">
                <a:solidFill>
                  <a:srgbClr val="49495A"/>
                </a:solidFill>
                <a:latin typeface="Open Sans" pitchFamily="34" charset="0"/>
                <a:ea typeface="Open Sans" pitchFamily="34" charset="-122"/>
                <a:cs typeface="Open Sans" pitchFamily="34" charset="-120"/>
              </a:rPr>
              <a:t>Quantitative results in this report are indicative and intended for decision support.</a:t>
            </a:r>
            <a:br>
              <a:rPr lang="en-US" sz="2100" dirty="0">
                <a:solidFill>
                  <a:srgbClr val="49495A"/>
                </a:solidFill>
                <a:latin typeface="Open Sans" pitchFamily="34" charset="0"/>
                <a:ea typeface="Open Sans" pitchFamily="34" charset="-122"/>
                <a:cs typeface="Open Sans" pitchFamily="34" charset="-120"/>
              </a:rPr>
            </a:br>
            <a:r>
              <a:rPr lang="en-US" sz="2100" dirty="0">
                <a:solidFill>
                  <a:srgbClr val="49495A"/>
                </a:solidFill>
                <a:latin typeface="Open Sans" pitchFamily="34" charset="0"/>
                <a:ea typeface="Open Sans" pitchFamily="34" charset="-122"/>
                <a:cs typeface="Open Sans" pitchFamily="34" charset="-120"/>
              </a:rPr>
              <a:t>They do not constitute an official EPC or a substitute for on-site inspection. </a:t>
            </a:r>
          </a:p>
          <a:p>
            <a:pPr marL="0" marR="0" lvl="0" indent="0" algn="l" defTabSz="914400" rtl="0" eaLnBrk="1" fontAlgn="auto" latinLnBrk="0" hangingPunct="1">
              <a:lnSpc>
                <a:spcPts val="3350"/>
              </a:lnSpc>
              <a:spcBef>
                <a:spcPts val="0"/>
              </a:spcBef>
              <a:spcAft>
                <a:spcPts val="0"/>
              </a:spcAft>
              <a:buClrTx/>
              <a:buSzTx/>
              <a:buFontTx/>
              <a:buNone/>
              <a:tabLst/>
              <a:defRPr/>
            </a:pPr>
            <a:endParaRPr lang="en-US" sz="2100" dirty="0">
              <a:solidFill>
                <a:srgbClr val="49495A"/>
              </a:solidFill>
              <a:latin typeface="Open Sans" pitchFamily="34" charset="0"/>
              <a:ea typeface="Open Sans" pitchFamily="34" charset="-122"/>
              <a:cs typeface="Open Sans" pitchFamily="34" charset="-120"/>
            </a:endParaRPr>
          </a:p>
          <a:p>
            <a:pPr algn="just">
              <a:lnSpc>
                <a:spcPct val="150000"/>
              </a:lnSpc>
              <a:buNone/>
            </a:pPr>
            <a:r>
              <a:rPr lang="en-US" sz="2400" dirty="0">
                <a:solidFill>
                  <a:srgbClr val="403CCF"/>
                </a:solidFill>
                <a:latin typeface="Libre Baskerville" pitchFamily="34" charset="0"/>
                <a:ea typeface="Libre Baskerville" pitchFamily="34" charset="-122"/>
                <a:cs typeface="Libre Baskerville" pitchFamily="34" charset="-120"/>
              </a:rPr>
              <a:t>Assessment context</a:t>
            </a:r>
            <a:endPar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buNone/>
            </a:pPr>
            <a:r>
              <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On {{ASSESSMENT_DATETIME}}, </a:t>
            </a:r>
            <a:r>
              <a:rPr lang="en-GB" sz="2100" dirty="0" err="1">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ThermalAI</a:t>
            </a:r>
            <a:r>
              <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 analysed the building located at {{ADDRESS_FULL}} (GPS: {{GPS_LAT}}, {{GPS_LON}}). Outdoor </a:t>
            </a: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temperature</a:t>
            </a:r>
            <a:r>
              <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 on the assessment date was {{T_OUT_AVG_C}}°C. The indoor reference temperature used for the calculations was {{T_IN_AVG_C}}°C.</a:t>
            </a:r>
          </a:p>
          <a:p>
            <a:pPr algn="just">
              <a:lnSpc>
                <a:spcPct val="150000"/>
              </a:lnSpc>
              <a:buNone/>
            </a:pPr>
            <a:endPar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buNone/>
            </a:pPr>
            <a:r>
              <a:rPr lang="en-US" sz="2400" dirty="0">
                <a:solidFill>
                  <a:srgbClr val="403CCF"/>
                </a:solidFill>
                <a:latin typeface="Libre Baskerville" pitchFamily="34" charset="0"/>
                <a:ea typeface="Libre Baskerville" pitchFamily="34" charset="-122"/>
                <a:cs typeface="Libre Baskerville" pitchFamily="34" charset="-120"/>
              </a:rPr>
              <a:t>Envelope and temperature</a:t>
            </a:r>
            <a:endPar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buNone/>
            </a:pPr>
            <a:r>
              <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The analysed façade area is {{FACADE_AREA_M2}} m², composed of {{WALL_AREA_M2}} m² wall and {{WINDOW_AREA_M2}} m² windows (windows share: {{WINDOW_AREA_RATIO_PCT}}%, wall share: {{WALL_AREA_RATIO_PCT}}%). </a:t>
            </a:r>
          </a:p>
          <a:p>
            <a:pPr algn="just">
              <a:lnSpc>
                <a:spcPct val="150000"/>
              </a:lnSpc>
              <a:buNone/>
            </a:pPr>
            <a:endPar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buNone/>
            </a:pPr>
            <a:r>
              <a:rPr lang="en-US" sz="2400" dirty="0">
                <a:solidFill>
                  <a:srgbClr val="403CCF"/>
                </a:solidFill>
                <a:latin typeface="Libre Baskerville" pitchFamily="34" charset="0"/>
                <a:ea typeface="Libre Baskerville" pitchFamily="34" charset="-122"/>
                <a:cs typeface="Libre Baskerville" pitchFamily="34" charset="-120"/>
              </a:rPr>
              <a:t>Annual heat loss and CO</a:t>
            </a:r>
            <a:r>
              <a:rPr lang="en-US" sz="1000" dirty="0">
                <a:solidFill>
                  <a:srgbClr val="403CCF"/>
                </a:solidFill>
                <a:latin typeface="Libre Baskerville" pitchFamily="34" charset="0"/>
                <a:ea typeface="Libre Baskerville" pitchFamily="34" charset="-122"/>
                <a:cs typeface="Libre Baskerville" pitchFamily="34" charset="-120"/>
              </a:rPr>
              <a:t>2</a:t>
            </a:r>
            <a:r>
              <a:rPr lang="en-US" sz="2400" dirty="0">
                <a:solidFill>
                  <a:srgbClr val="403CCF"/>
                </a:solidFill>
                <a:latin typeface="Libre Baskerville" pitchFamily="34" charset="0"/>
                <a:ea typeface="Libre Baskerville" pitchFamily="34" charset="-122"/>
                <a:cs typeface="Libre Baskerville" pitchFamily="34" charset="-120"/>
              </a:rPr>
              <a:t> footprint (indicative)</a:t>
            </a:r>
            <a:endPar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buNone/>
            </a:pPr>
            <a:r>
              <a:rPr lang="en-GB" sz="2100" dirty="0" err="1">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ThermalAI</a:t>
            </a:r>
            <a:r>
              <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 estimates annual heat loss of {{ANNUAL_HEAT_LOSS_FACADE_KWH}} kWh/year for the analysed façade (≈ {{ANNUAL_HEAT_LOSS_FACADE_KWH_M2}} kWh/m²·year). Component attribution suggests {{ANNUAL_HEAT_LOSS_WINDOWS_KWH}} kWh/year from windows (≈ {{ANNUAL_HEAT_LOSS_WINDOWS_KWH_M2}} kWh/m²·year) and {{ANNUAL_HEAT_LOSS_WALL_KWH}} kWh/year from wall (≈ {{ANNUAL_HEAT_LOSS_WALL_KWH_M2}} kWh/m²·year). </a:t>
            </a:r>
          </a:p>
          <a:p>
            <a:pPr algn="just">
              <a:lnSpc>
                <a:spcPct val="150000"/>
              </a:lnSpc>
              <a:buNone/>
            </a:pPr>
            <a:endPar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buNone/>
            </a:pPr>
            <a:r>
              <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Associated CO₂ emissions are estimated at {{CO2_FACADE_KG_PER_YEAR}} </a:t>
            </a:r>
            <a:r>
              <a:rPr lang="en-GB" sz="2100" dirty="0" err="1">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kgCO</a:t>
            </a:r>
            <a:r>
              <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₂/year (≈ {{CO2_FACADE_KG_PER_M2_YEAR}} </a:t>
            </a:r>
            <a:r>
              <a:rPr lang="en-GB" sz="2100" dirty="0" err="1">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kgCO</a:t>
            </a:r>
            <a:r>
              <a:rPr lang="en-GB"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₂/m²·year).</a:t>
            </a:r>
          </a:p>
          <a:p>
            <a:pPr marL="0" marR="0" lvl="0" indent="0" algn="l" defTabSz="914400" rtl="0" eaLnBrk="1" fontAlgn="auto" latinLnBrk="0" hangingPunct="1">
              <a:lnSpc>
                <a:spcPts val="3350"/>
              </a:lnSpc>
              <a:spcBef>
                <a:spcPts val="0"/>
              </a:spcBef>
              <a:spcAft>
                <a:spcPts val="0"/>
              </a:spcAft>
              <a:buClrTx/>
              <a:buSzTx/>
              <a:buFontTx/>
              <a:buNone/>
              <a:tabLst/>
              <a:defRPr/>
            </a:pPr>
            <a:endParaRPr lang="en-US" sz="2100" dirty="0"/>
          </a:p>
        </p:txBody>
      </p:sp>
      <p:sp>
        <p:nvSpPr>
          <p:cNvPr id="20" name="Text 14"/>
          <p:cNvSpPr/>
          <p:nvPr/>
        </p:nvSpPr>
        <p:spPr>
          <a:xfrm>
            <a:off x="939521" y="17277672"/>
            <a:ext cx="12751237" cy="1288734"/>
          </a:xfrm>
          <a:prstGeom prst="rect">
            <a:avLst/>
          </a:prstGeom>
          <a:noFill/>
          <a:ln/>
        </p:spPr>
        <p:txBody>
          <a:bodyPr wrap="square" lIns="0" tIns="0" rIns="0" bIns="0" rtlCol="0" anchor="t"/>
          <a:lstStyle/>
          <a:p>
            <a:pPr marL="0" indent="0" algn="l">
              <a:lnSpc>
                <a:spcPts val="3350"/>
              </a:lnSpc>
              <a:buNone/>
            </a:pPr>
            <a:endParaRPr lang="en-US" sz="2100" dirty="0"/>
          </a:p>
        </p:txBody>
      </p:sp>
      <p:sp>
        <p:nvSpPr>
          <p:cNvPr id="21" name="Text 15"/>
          <p:cNvSpPr/>
          <p:nvPr/>
        </p:nvSpPr>
        <p:spPr>
          <a:xfrm>
            <a:off x="939521" y="19041183"/>
            <a:ext cx="12751237" cy="429578"/>
          </a:xfrm>
          <a:prstGeom prst="rect">
            <a:avLst/>
          </a:prstGeom>
          <a:noFill/>
          <a:ln/>
        </p:spPr>
        <p:txBody>
          <a:bodyPr wrap="none" lIns="0" tIns="0" rIns="0" bIns="0" rtlCol="0" anchor="t"/>
          <a:lstStyle/>
          <a:p>
            <a:pPr marL="0" indent="0" algn="l">
              <a:lnSpc>
                <a:spcPts val="3350"/>
              </a:lnSpc>
              <a:buNone/>
            </a:pPr>
            <a:r>
              <a:rPr lang="en-US" sz="1350" dirty="0">
                <a:solidFill>
                  <a:srgbClr val="49495A"/>
                </a:solidFill>
                <a:latin typeface="Open Sans" pitchFamily="34" charset="0"/>
                <a:ea typeface="Open Sans" pitchFamily="34" charset="-122"/>
                <a:cs typeface="Open Sans" pitchFamily="34" charset="-120"/>
              </a:rPr>
              <a:t>ThermalAI — indicative results (not an official EPC)</a:t>
            </a:r>
            <a:endParaRPr lang="en-US" sz="13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DC9EF6-4C91-F86E-2697-550D07057465}"/>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F2F9622B-72CD-D52B-EDA2-548B50AE0E72}"/>
              </a:ext>
            </a:extLst>
          </p:cNvPr>
          <p:cNvSpPr/>
          <p:nvPr/>
        </p:nvSpPr>
        <p:spPr>
          <a:xfrm>
            <a:off x="939522" y="738188"/>
            <a:ext cx="6968728" cy="838915"/>
          </a:xfrm>
          <a:prstGeom prst="rect">
            <a:avLst/>
          </a:prstGeom>
          <a:noFill/>
          <a:ln/>
        </p:spPr>
        <p:txBody>
          <a:bodyPr wrap="none" lIns="0" tIns="0" rIns="0" bIns="0" rtlCol="0" anchor="t"/>
          <a:lstStyle/>
          <a:p>
            <a:pPr marL="0" indent="0" algn="l">
              <a:lnSpc>
                <a:spcPts val="6600"/>
              </a:lnSpc>
              <a:buNone/>
            </a:pPr>
            <a:r>
              <a:rPr lang="en-US" sz="5250" dirty="0">
                <a:solidFill>
                  <a:srgbClr val="403CCF"/>
                </a:solidFill>
                <a:latin typeface="Libre Baskerville" pitchFamily="34" charset="0"/>
                <a:ea typeface="Libre Baskerville" pitchFamily="34" charset="-122"/>
                <a:cs typeface="Libre Baskerville" pitchFamily="34" charset="-120"/>
              </a:rPr>
              <a:t>Executive Summary</a:t>
            </a:r>
            <a:endParaRPr lang="en-US" sz="5250" dirty="0"/>
          </a:p>
        </p:txBody>
      </p:sp>
      <p:sp>
        <p:nvSpPr>
          <p:cNvPr id="3" name="Text 1">
            <a:extLst>
              <a:ext uri="{FF2B5EF4-FFF2-40B4-BE49-F238E27FC236}">
                <a16:creationId xmlns:a16="http://schemas.microsoft.com/office/drawing/2014/main" id="{BD342D43-8AB6-C027-1256-2A5DBA5CEDCF}"/>
              </a:ext>
            </a:extLst>
          </p:cNvPr>
          <p:cNvSpPr/>
          <p:nvPr/>
        </p:nvSpPr>
        <p:spPr>
          <a:xfrm>
            <a:off x="939520" y="1639177"/>
            <a:ext cx="12751237" cy="16927229"/>
          </a:xfrm>
          <a:prstGeom prst="rect">
            <a:avLst/>
          </a:prstGeom>
          <a:noFill/>
          <a:ln/>
        </p:spPr>
        <p:txBody>
          <a:bodyPr wrap="square" lIns="0" tIns="0" rIns="0" bIns="0" rtlCol="0" anchor="t"/>
          <a:lstStyle/>
          <a:p>
            <a:pPr algn="just">
              <a:lnSpc>
                <a:spcPct val="150000"/>
              </a:lnSpc>
              <a:buNone/>
            </a:pPr>
            <a:endPar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buNone/>
            </a:pPr>
            <a:r>
              <a:rPr lang="en-US" sz="2400" dirty="0">
                <a:solidFill>
                  <a:srgbClr val="403CCF"/>
                </a:solidFill>
                <a:latin typeface="Libre Baskerville" pitchFamily="34" charset="0"/>
                <a:ea typeface="Libre Baskerville" pitchFamily="34" charset="-122"/>
                <a:cs typeface="Libre Baskerville" pitchFamily="34" charset="-120"/>
              </a:rPr>
              <a:t>Energy efficiency letter classification (façade-focused)</a:t>
            </a:r>
            <a:endPar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buNone/>
            </a:pP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Based on heat loss per m² (façade-specific, not whole-building EPC), the current classification is:</a:t>
            </a:r>
          </a:p>
          <a:p>
            <a:pPr algn="just">
              <a:lnSpc>
                <a:spcPct val="150000"/>
              </a:lnSpc>
              <a:buNone/>
            </a:pP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Façade: </a:t>
            </a:r>
            <a:r>
              <a:rPr lang="en-GB" sz="21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{{EEC_LETTER_FACADE}} </a:t>
            </a: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({{EEC_KWH_M2_YEAR_FACADE}} kWh/m²·year)</a:t>
            </a:r>
          </a:p>
          <a:p>
            <a:pPr algn="just">
              <a:lnSpc>
                <a:spcPct val="150000"/>
              </a:lnSpc>
              <a:buNone/>
            </a:pP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Wall: </a:t>
            </a:r>
            <a:r>
              <a:rPr lang="en-GB" sz="21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{{EEC_LETTER_WALL}} </a:t>
            </a: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({{EEC_KWH_M2_YEAR_WALL}} kWh/m²·year)</a:t>
            </a:r>
          </a:p>
          <a:p>
            <a:pPr algn="just">
              <a:lnSpc>
                <a:spcPct val="150000"/>
              </a:lnSpc>
              <a:buNone/>
            </a:pP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Windows: </a:t>
            </a:r>
            <a:r>
              <a:rPr lang="en-GB" sz="21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{{EEC_LETTER_WINDOWS}}</a:t>
            </a: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({{EEC_KWH_M2_YEAR_WINDOWS}} kWh/m²·year)</a:t>
            </a:r>
          </a:p>
          <a:p>
            <a:pPr algn="just">
              <a:lnSpc>
                <a:spcPct val="150000"/>
              </a:lnSpc>
              <a:buNone/>
            </a:pPr>
            <a:endPar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buNone/>
            </a:pPr>
            <a:r>
              <a:rPr lang="en-US" sz="2400" dirty="0">
                <a:solidFill>
                  <a:srgbClr val="403CCF"/>
                </a:solidFill>
                <a:latin typeface="Libre Baskerville" pitchFamily="34" charset="0"/>
                <a:ea typeface="Libre Baskerville" pitchFamily="34" charset="-122"/>
                <a:cs typeface="Libre Baskerville" pitchFamily="34" charset="-120"/>
              </a:rPr>
              <a:t>Monetary cost projections (heat-loss cost only)</a:t>
            </a:r>
            <a:endPar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nSpc>
                <a:spcPct val="150000"/>
              </a:lnSpc>
            </a:pP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Using an energy price of {{ENERGY_PRICE_EUR_PER_KWH}} €/kWh, the estimated annual cost of heat loss is </a:t>
            </a:r>
            <a:r>
              <a:rPr lang="en-US" sz="2400" dirty="0">
                <a:solidFill>
                  <a:srgbClr val="49495A"/>
                </a:solidFill>
                <a:latin typeface="Open Sans" pitchFamily="34" charset="0"/>
                <a:ea typeface="Open Sans" pitchFamily="34" charset="-122"/>
                <a:cs typeface="Open Sans" pitchFamily="34" charset="-120"/>
              </a:rPr>
              <a:t>{{PV_TOTAL_Y1_EUR}} </a:t>
            </a: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€/year (windows: </a:t>
            </a:r>
            <a:r>
              <a:rPr lang="en-US" sz="2400" dirty="0">
                <a:solidFill>
                  <a:srgbClr val="49495A"/>
                </a:solidFill>
                <a:latin typeface="Open Sans" pitchFamily="34" charset="0"/>
                <a:ea typeface="Open Sans" pitchFamily="34" charset="-122"/>
                <a:cs typeface="Open Sans" pitchFamily="34" charset="-120"/>
              </a:rPr>
              <a:t>{{PV_WINDOWS_Y1_EUR}}</a:t>
            </a:r>
            <a:r>
              <a:rPr lang="en-US" sz="2400" dirty="0"/>
              <a:t> </a:t>
            </a: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€/year, wall: </a:t>
            </a:r>
            <a:r>
              <a:rPr lang="en-US" sz="2400" dirty="0">
                <a:solidFill>
                  <a:srgbClr val="49495A"/>
                </a:solidFill>
                <a:latin typeface="Open Sans" pitchFamily="34" charset="0"/>
                <a:ea typeface="Open Sans" pitchFamily="34" charset="-122"/>
                <a:cs typeface="Open Sans" pitchFamily="34" charset="-120"/>
              </a:rPr>
              <a:t>{{PV_WALL_Y1_EUR}} </a:t>
            </a: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€/year). Discounting future costs at {{DISCOUNT_RATE_PCT}}% (energy price inflation {{ENERGY_INFLATION_PCT}}%, if used), the present value of projected heat-loss costs is:</a:t>
            </a:r>
          </a:p>
          <a:p>
            <a:pPr marL="342900" indent="-342900" algn="just">
              <a:lnSpc>
                <a:spcPct val="150000"/>
              </a:lnSpc>
              <a:buFont typeface="Arial" panose="020B0604020202020204" pitchFamily="34" charset="0"/>
              <a:buChar char="•"/>
            </a:pP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PV 5y: {{PV_TOTAL_5Y_EUR}} € (windows {{PV_WINDOWS_5Y_EUR}} €, wall {{PV_WALL_5Y_EUR}} €)</a:t>
            </a:r>
          </a:p>
          <a:p>
            <a:pPr marL="342900" indent="-342900" algn="just">
              <a:lnSpc>
                <a:spcPct val="150000"/>
              </a:lnSpc>
              <a:buFont typeface="Arial" panose="020B0604020202020204" pitchFamily="34" charset="0"/>
              <a:buChar char="•"/>
            </a:pP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PV 10y: {{PV_TOTAL_10Y_EUR}} € (windows {{PV_WINDOWS_10Y_EUR}} €, wall {{PV_WALL_10Y_EUR}} €)</a:t>
            </a:r>
          </a:p>
          <a:p>
            <a:pPr marL="342900" indent="-342900" algn="just">
              <a:lnSpc>
                <a:spcPct val="150000"/>
              </a:lnSpc>
              <a:buFont typeface="Arial" panose="020B0604020202020204" pitchFamily="34" charset="0"/>
              <a:buChar char="•"/>
            </a:pP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PV 20y: {{PV_TOTAL_20Y_EUR}} € (windows {{PV_WINDOWS_20Y_EUR}} €, wall {{PV_WALL_20Y_EUR}} €)</a:t>
            </a:r>
          </a:p>
          <a:p>
            <a:pPr marL="342900" indent="-342900" algn="just">
              <a:lnSpc>
                <a:spcPct val="150000"/>
              </a:lnSpc>
              <a:buFont typeface="Arial" panose="020B0604020202020204" pitchFamily="34" charset="0"/>
              <a:buChar char="•"/>
            </a:pP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PV 30y: {{PV_TOTAL_30Y_EUR}} € (windows {{PV_WINDOWS_30Y_EUR}} €, wall {{PV_WALL_30Y_EUR}} €)</a:t>
            </a:r>
          </a:p>
          <a:p>
            <a:pPr algn="just">
              <a:lnSpc>
                <a:spcPct val="150000"/>
              </a:lnSpc>
              <a:buNone/>
            </a:pPr>
            <a:endPar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buNone/>
            </a:pPr>
            <a:r>
              <a:rPr lang="en-US" sz="2400" dirty="0">
                <a:solidFill>
                  <a:srgbClr val="403CCF"/>
                </a:solidFill>
                <a:latin typeface="Libre Baskerville" pitchFamily="34" charset="0"/>
                <a:ea typeface="Libre Baskerville" pitchFamily="34" charset="-122"/>
                <a:cs typeface="Libre Baskerville" pitchFamily="34" charset="-120"/>
              </a:rPr>
              <a:t>Important note</a:t>
            </a:r>
            <a:endPar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buNone/>
            </a:pPr>
            <a:r>
              <a:rPr lang="en-GB"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These results are indicative screening outputs derived from images and simplified modelling assumptions. They are not an official EPC and not a substitute for on-site inspection.</a:t>
            </a:r>
            <a:endParaRPr lang="en-ES"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algn="just">
              <a:lnSpc>
                <a:spcPct val="150000"/>
              </a:lnSpc>
              <a:spcAft>
                <a:spcPts val="800"/>
              </a:spcAft>
              <a:buNone/>
            </a:pPr>
            <a:r>
              <a:rPr lang="en-ES" kern="100" dirty="0">
                <a:latin typeface="Aptos" panose="020B0004020202020204" pitchFamily="34" charset="0"/>
                <a:ea typeface="Aptos" panose="020B0004020202020204" pitchFamily="34" charset="0"/>
                <a:cs typeface="Times New Roman" panose="02020603050405020304" pitchFamily="18" charset="0"/>
              </a:rPr>
              <a:t> </a:t>
            </a:r>
          </a:p>
        </p:txBody>
      </p:sp>
      <p:sp>
        <p:nvSpPr>
          <p:cNvPr id="20" name="Text 14">
            <a:extLst>
              <a:ext uri="{FF2B5EF4-FFF2-40B4-BE49-F238E27FC236}">
                <a16:creationId xmlns:a16="http://schemas.microsoft.com/office/drawing/2014/main" id="{92D4DCE0-7EC3-6CF6-9214-4B883FB7FAAC}"/>
              </a:ext>
            </a:extLst>
          </p:cNvPr>
          <p:cNvSpPr/>
          <p:nvPr/>
        </p:nvSpPr>
        <p:spPr>
          <a:xfrm>
            <a:off x="939521" y="17277672"/>
            <a:ext cx="12751237" cy="1288734"/>
          </a:xfrm>
          <a:prstGeom prst="rect">
            <a:avLst/>
          </a:prstGeom>
          <a:noFill/>
          <a:ln/>
        </p:spPr>
        <p:txBody>
          <a:bodyPr wrap="square" lIns="0" tIns="0" rIns="0" bIns="0" rtlCol="0" anchor="t"/>
          <a:lstStyle/>
          <a:p>
            <a:pPr marL="0" indent="0" algn="l">
              <a:lnSpc>
                <a:spcPts val="3350"/>
              </a:lnSpc>
              <a:buNone/>
            </a:pPr>
            <a:endParaRPr lang="en-US" sz="2100" dirty="0"/>
          </a:p>
        </p:txBody>
      </p:sp>
      <p:sp>
        <p:nvSpPr>
          <p:cNvPr id="21" name="Text 15">
            <a:extLst>
              <a:ext uri="{FF2B5EF4-FFF2-40B4-BE49-F238E27FC236}">
                <a16:creationId xmlns:a16="http://schemas.microsoft.com/office/drawing/2014/main" id="{63364F09-1C96-55D6-E352-85E0319CAA5F}"/>
              </a:ext>
            </a:extLst>
          </p:cNvPr>
          <p:cNvSpPr/>
          <p:nvPr/>
        </p:nvSpPr>
        <p:spPr>
          <a:xfrm>
            <a:off x="939521" y="19041183"/>
            <a:ext cx="12751237" cy="429578"/>
          </a:xfrm>
          <a:prstGeom prst="rect">
            <a:avLst/>
          </a:prstGeom>
          <a:noFill/>
          <a:ln/>
        </p:spPr>
        <p:txBody>
          <a:bodyPr wrap="none" lIns="0" tIns="0" rIns="0" bIns="0" rtlCol="0" anchor="t"/>
          <a:lstStyle/>
          <a:p>
            <a:pPr marL="0" indent="0" algn="l">
              <a:lnSpc>
                <a:spcPts val="3350"/>
              </a:lnSpc>
              <a:buNone/>
            </a:pPr>
            <a:r>
              <a:rPr lang="en-US" sz="1350" dirty="0">
                <a:solidFill>
                  <a:srgbClr val="49495A"/>
                </a:solidFill>
                <a:latin typeface="Open Sans" pitchFamily="34" charset="0"/>
                <a:ea typeface="Open Sans" pitchFamily="34" charset="-122"/>
                <a:cs typeface="Open Sans" pitchFamily="34" charset="-120"/>
              </a:rPr>
              <a:t>ThermalAI — indicative results (not an official EPC)</a:t>
            </a:r>
            <a:endParaRPr lang="en-US" sz="1350" dirty="0"/>
          </a:p>
        </p:txBody>
      </p:sp>
    </p:spTree>
    <p:extLst>
      <p:ext uri="{BB962C8B-B14F-4D97-AF65-F5344CB8AC3E}">
        <p14:creationId xmlns:p14="http://schemas.microsoft.com/office/powerpoint/2010/main" val="3788122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88075" y="619245"/>
            <a:ext cx="5629751" cy="703660"/>
          </a:xfrm>
          <a:prstGeom prst="rect">
            <a:avLst/>
          </a:prstGeom>
          <a:noFill/>
          <a:ln/>
        </p:spPr>
        <p:txBody>
          <a:bodyPr wrap="none" lIns="0" tIns="0" rIns="0" bIns="0" rtlCol="0" anchor="t"/>
          <a:lstStyle/>
          <a:p>
            <a:pPr marL="0" indent="0" algn="l">
              <a:lnSpc>
                <a:spcPts val="5500"/>
              </a:lnSpc>
              <a:buNone/>
            </a:pPr>
            <a:r>
              <a:rPr lang="en-US" sz="4400" dirty="0">
                <a:solidFill>
                  <a:srgbClr val="403CCF"/>
                </a:solidFill>
                <a:latin typeface="Libre Baskerville" pitchFamily="34" charset="0"/>
                <a:ea typeface="Libre Baskerville" pitchFamily="34" charset="-122"/>
                <a:cs typeface="Libre Baskerville" pitchFamily="34" charset="-120"/>
              </a:rPr>
              <a:t>Methodology</a:t>
            </a:r>
            <a:endParaRPr lang="en-US" sz="4400" dirty="0"/>
          </a:p>
        </p:txBody>
      </p:sp>
      <p:sp>
        <p:nvSpPr>
          <p:cNvPr id="3" name="Text 1"/>
          <p:cNvSpPr/>
          <p:nvPr/>
        </p:nvSpPr>
        <p:spPr>
          <a:xfrm>
            <a:off x="788075" y="1773199"/>
            <a:ext cx="13054132" cy="12489788"/>
          </a:xfrm>
          <a:prstGeom prst="rect">
            <a:avLst/>
          </a:prstGeom>
          <a:noFill/>
          <a:ln/>
        </p:spPr>
        <p:txBody>
          <a:bodyPr wrap="square" lIns="0" tIns="0" rIns="0" bIns="0" rtlCol="0" anchor="t"/>
          <a:lstStyle/>
          <a:p>
            <a:pPr marL="0" indent="0" algn="l">
              <a:lnSpc>
                <a:spcPts val="2800"/>
              </a:lnSpc>
              <a:buNone/>
            </a:pPr>
            <a:r>
              <a:rPr lang="en-US" sz="1750" dirty="0">
                <a:solidFill>
                  <a:srgbClr val="49495A"/>
                </a:solidFill>
                <a:latin typeface="Open Sans" pitchFamily="34" charset="0"/>
                <a:ea typeface="Open Sans" pitchFamily="34" charset="-122"/>
                <a:cs typeface="Open Sans" pitchFamily="34" charset="-120"/>
              </a:rPr>
              <a:t>The ThermalAI analysis methodology integrates calibrated thermal imaging with advanced machine learning algorithms to quantify building envelope heat loss. This approach enables automated detection of thermal anomalies, precise segmentation of heat loss zones, and conversion of thermal signatures into actionable energy performance metrics. The methodology has been validated against both laboratory-controlled measurements and field studies conducted in accordance with EN 13187 standards for qualitative detection of thermal irregularities in building envelopes.</a:t>
            </a:r>
          </a:p>
          <a:p>
            <a:pPr marL="0" indent="0" algn="l">
              <a:lnSpc>
                <a:spcPts val="2800"/>
              </a:lnSpc>
              <a:buNone/>
            </a:pPr>
            <a:endParaRPr lang="en-US" sz="1750" dirty="0">
              <a:solidFill>
                <a:srgbClr val="49495A"/>
              </a:solidFill>
              <a:latin typeface="Open Sans" pitchFamily="34" charset="0"/>
              <a:ea typeface="Open Sans" pitchFamily="34" charset="-122"/>
              <a:cs typeface="Open Sans" pitchFamily="34" charset="-120"/>
            </a:endParaRPr>
          </a:p>
          <a:p>
            <a:pPr>
              <a:lnSpc>
                <a:spcPts val="2800"/>
              </a:lnSpc>
            </a:pPr>
            <a:r>
              <a:rPr lang="en-US" sz="1600" dirty="0">
                <a:solidFill>
                  <a:srgbClr val="403CCF"/>
                </a:solidFill>
                <a:latin typeface="Libre Baskerville" pitchFamily="34" charset="0"/>
                <a:ea typeface="Libre Baskerville" pitchFamily="34" charset="-122"/>
                <a:cs typeface="Libre Baskerville" pitchFamily="34" charset="-120"/>
              </a:rPr>
              <a:t>Thermal Image Processing</a:t>
            </a:r>
            <a:endParaRPr lang="en-US" sz="1600" dirty="0"/>
          </a:p>
          <a:p>
            <a:pPr>
              <a:lnSpc>
                <a:spcPts val="2800"/>
              </a:lnSpc>
            </a:pPr>
            <a:endParaRPr lang="en-US" sz="1750" dirty="0">
              <a:solidFill>
                <a:srgbClr val="49495A"/>
              </a:solidFill>
              <a:latin typeface="Open Sans" pitchFamily="34" charset="0"/>
              <a:ea typeface="Open Sans" pitchFamily="34" charset="-122"/>
              <a:cs typeface="Open Sans" pitchFamily="34" charset="-120"/>
            </a:endParaRPr>
          </a:p>
          <a:p>
            <a:pPr>
              <a:lnSpc>
                <a:spcPts val="2800"/>
              </a:lnSpc>
            </a:pPr>
            <a:r>
              <a:rPr lang="en-US" sz="1750" dirty="0">
                <a:solidFill>
                  <a:srgbClr val="49495A"/>
                </a:solidFill>
                <a:latin typeface="Open Sans" pitchFamily="34" charset="0"/>
                <a:ea typeface="Open Sans" pitchFamily="34" charset="-122"/>
                <a:cs typeface="Open Sans" pitchFamily="34" charset="-120"/>
              </a:rPr>
              <a:t>Raw thermal imagery undergoes radiometric calibration to account for atmospheric transmission, reflected apparent temperature, and emissivity variations across different surface materials. Surface temperature measurements are corrected using material-specific emissivity values ranging from 0.85 (concrete) to 0.95 (painted surfaces). The calibration process incorporates ambient temperature, relative humidity, and distance-to-target parameters to ensure measurement accuracy within ±2% or ±2°C, whichever is greater. Geometric correction algorithms compensate for lens distortion and perspective effects, enabling accurate spatial mapping of thermal patterns onto building elevation drawings.</a:t>
            </a:r>
          </a:p>
          <a:p>
            <a:pPr>
              <a:lnSpc>
                <a:spcPts val="2800"/>
              </a:lnSpc>
            </a:pPr>
            <a:endParaRPr lang="en-US" sz="1750" dirty="0">
              <a:solidFill>
                <a:srgbClr val="49495A"/>
              </a:solidFill>
              <a:latin typeface="Open Sans" pitchFamily="34" charset="0"/>
              <a:ea typeface="Open Sans" pitchFamily="34" charset="-122"/>
              <a:cs typeface="Open Sans" pitchFamily="34" charset="-120"/>
            </a:endParaRPr>
          </a:p>
          <a:p>
            <a:pPr>
              <a:lnSpc>
                <a:spcPts val="2800"/>
              </a:lnSpc>
            </a:pPr>
            <a:r>
              <a:rPr lang="en-US" sz="1600" dirty="0">
                <a:solidFill>
                  <a:srgbClr val="403CCF"/>
                </a:solidFill>
                <a:latin typeface="Libre Baskerville" pitchFamily="34" charset="0"/>
                <a:ea typeface="Libre Baskerville" pitchFamily="34" charset="-122"/>
                <a:cs typeface="Libre Baskerville" pitchFamily="34" charset="-120"/>
              </a:rPr>
              <a:t>AI Segmentation of Thermal Anomalies</a:t>
            </a:r>
            <a:endParaRPr lang="en-US" sz="1600" dirty="0"/>
          </a:p>
          <a:p>
            <a:pPr>
              <a:lnSpc>
                <a:spcPts val="2800"/>
              </a:lnSpc>
            </a:pPr>
            <a:endParaRPr lang="en-US" sz="1750" dirty="0">
              <a:solidFill>
                <a:srgbClr val="49495A"/>
              </a:solidFill>
              <a:latin typeface="Open Sans" pitchFamily="34" charset="0"/>
              <a:ea typeface="Open Sans" pitchFamily="34" charset="-122"/>
              <a:cs typeface="Open Sans" pitchFamily="34" charset="-120"/>
            </a:endParaRPr>
          </a:p>
          <a:p>
            <a:pPr>
              <a:lnSpc>
                <a:spcPts val="2800"/>
              </a:lnSpc>
            </a:pPr>
            <a:r>
              <a:rPr lang="en-US" sz="1750" dirty="0">
                <a:solidFill>
                  <a:srgbClr val="49495A"/>
                </a:solidFill>
                <a:latin typeface="Open Sans" pitchFamily="34" charset="0"/>
                <a:ea typeface="Open Sans" pitchFamily="34" charset="-122"/>
                <a:cs typeface="Open Sans" pitchFamily="34" charset="-120"/>
              </a:rPr>
              <a:t>A convolutional neural network trained on over a large set of annotated building thermal images performs automated segmentation of heat loss zones. The model classifies each pixel into categories including normal performance, minor thermal bridging, significant heat loss, and critical defects. The segmentation algorithm achieves 94% accuracy compared to expert manual annotation and provides pixel-level confidence scores. Post-processing filters eliminate false positives caused by solar reflection, recent rainfall, or temporary heat sources. The AI system identifies thermal bridges at window perimeters, structural penetrations, construction joints, and insulation gaps with spatial resolution of 2–5 cm at typical survey distances.</a:t>
            </a:r>
          </a:p>
          <a:p>
            <a:pPr>
              <a:lnSpc>
                <a:spcPts val="2800"/>
              </a:lnSpc>
            </a:pPr>
            <a:endParaRPr lang="en-US" sz="1750" dirty="0">
              <a:solidFill>
                <a:srgbClr val="49495A"/>
              </a:solidFill>
              <a:latin typeface="Open Sans" pitchFamily="34" charset="0"/>
              <a:ea typeface="Open Sans" pitchFamily="34" charset="-122"/>
              <a:cs typeface="Open Sans" pitchFamily="34" charset="-120"/>
            </a:endParaRPr>
          </a:p>
          <a:p>
            <a:pPr>
              <a:lnSpc>
                <a:spcPts val="2800"/>
              </a:lnSpc>
            </a:pPr>
            <a:r>
              <a:rPr lang="en-US" sz="1600" dirty="0">
                <a:solidFill>
                  <a:srgbClr val="403CCF"/>
                </a:solidFill>
                <a:latin typeface="Libre Baskerville" pitchFamily="34" charset="0"/>
                <a:ea typeface="Libre Baskerville" pitchFamily="34" charset="-122"/>
                <a:cs typeface="Libre Baskerville" pitchFamily="34" charset="-120"/>
              </a:rPr>
              <a:t>Energy Loss Quantification</a:t>
            </a:r>
            <a:endParaRPr lang="en-US" sz="1600" dirty="0"/>
          </a:p>
          <a:p>
            <a:pPr>
              <a:lnSpc>
                <a:spcPts val="2800"/>
              </a:lnSpc>
            </a:pPr>
            <a:endParaRPr lang="en-US" sz="1750" dirty="0">
              <a:solidFill>
                <a:srgbClr val="49495A"/>
              </a:solidFill>
              <a:latin typeface="Open Sans" pitchFamily="34" charset="0"/>
              <a:ea typeface="Open Sans" pitchFamily="34" charset="-122"/>
              <a:cs typeface="Open Sans" pitchFamily="34" charset="-120"/>
            </a:endParaRPr>
          </a:p>
          <a:p>
            <a:pPr>
              <a:lnSpc>
                <a:spcPts val="2800"/>
              </a:lnSpc>
            </a:pPr>
            <a:r>
              <a:rPr lang="en-US" sz="1750" dirty="0">
                <a:solidFill>
                  <a:srgbClr val="49495A"/>
                </a:solidFill>
                <a:latin typeface="Open Sans" pitchFamily="34" charset="0"/>
                <a:ea typeface="Open Sans" pitchFamily="34" charset="-122"/>
                <a:cs typeface="Open Sans" pitchFamily="34" charset="-120"/>
              </a:rPr>
              <a:t>Surface temperature differentials measured in thermal images are converted to heat flux values (W/m²) using the following relationship: q = </a:t>
            </a:r>
            <a:r>
              <a:rPr lang="en-US" sz="1750" dirty="0" err="1">
                <a:solidFill>
                  <a:srgbClr val="49495A"/>
                </a:solidFill>
                <a:latin typeface="Open Sans" pitchFamily="34" charset="0"/>
                <a:ea typeface="Open Sans" pitchFamily="34" charset="-122"/>
                <a:cs typeface="Open Sans" pitchFamily="34" charset="-120"/>
              </a:rPr>
              <a:t>h·ΔT</a:t>
            </a:r>
            <a:r>
              <a:rPr lang="en-US" sz="1750" dirty="0">
                <a:solidFill>
                  <a:srgbClr val="49495A"/>
                </a:solidFill>
                <a:latin typeface="Open Sans" pitchFamily="34" charset="0"/>
                <a:ea typeface="Open Sans" pitchFamily="34" charset="-122"/>
                <a:cs typeface="Open Sans" pitchFamily="34" charset="-120"/>
              </a:rPr>
              <a:t>, where h is the combined convective and radiative heat transfer coefficient (typically 20–25 W/(m²·K) for exterior surfaces) and ΔT is the indoor-outdoor temperature difference. Area-weighted integration across all detected heat loss zones yields total building heat loss in watts. This instantaneous measurement is extrapolated to annual energy consumption using heating degree day methodology and typical occupancy patterns. Inferred U-values for envelope assemblies are calculated by dividing measured heat flux by the indoor-outdoor temperature differential, providing quantitative assessment of insulation performance relative to design specifications and regulatory requirements.</a:t>
            </a:r>
            <a:endParaRPr lang="en-US" sz="1750" dirty="0"/>
          </a:p>
        </p:txBody>
      </p:sp>
      <p:sp>
        <p:nvSpPr>
          <p:cNvPr id="10" name="Text 8"/>
          <p:cNvSpPr/>
          <p:nvPr/>
        </p:nvSpPr>
        <p:spPr>
          <a:xfrm>
            <a:off x="788075" y="14746023"/>
            <a:ext cx="225147" cy="281464"/>
          </a:xfrm>
          <a:prstGeom prst="rect">
            <a:avLst/>
          </a:prstGeom>
          <a:noFill/>
          <a:ln/>
        </p:spPr>
        <p:txBody>
          <a:bodyPr wrap="none" lIns="0" tIns="0" rIns="0" bIns="0" rtlCol="0" anchor="t"/>
          <a:lstStyle/>
          <a:p>
            <a:pPr marL="0" indent="0" algn="l">
              <a:lnSpc>
                <a:spcPts val="2800"/>
              </a:lnSpc>
              <a:buNone/>
            </a:pPr>
            <a:r>
              <a:rPr lang="en-US" sz="1750" dirty="0">
                <a:solidFill>
                  <a:srgbClr val="49495A"/>
                </a:solidFill>
                <a:latin typeface="Libre Baskerville Light" pitchFamily="34" charset="0"/>
                <a:ea typeface="Libre Baskerville Light" pitchFamily="34" charset="-122"/>
                <a:cs typeface="Libre Baskerville Light" pitchFamily="34" charset="-120"/>
              </a:rPr>
              <a:t>01</a:t>
            </a:r>
            <a:endParaRPr lang="en-US" sz="1750" dirty="0"/>
          </a:p>
        </p:txBody>
      </p:sp>
      <p:pic>
        <p:nvPicPr>
          <p:cNvPr id="11" name="Image 0" descr="preencoded.png"/>
          <p:cNvPicPr>
            <a:picLocks noChangeAspect="1"/>
          </p:cNvPicPr>
          <p:nvPr/>
        </p:nvPicPr>
        <p:blipFill>
          <a:blip r:embed="rId3"/>
          <a:stretch>
            <a:fillRect/>
          </a:stretch>
        </p:blipFill>
        <p:spPr>
          <a:xfrm>
            <a:off x="788075" y="15098210"/>
            <a:ext cx="4201239" cy="30480"/>
          </a:xfrm>
          <a:prstGeom prst="rect">
            <a:avLst/>
          </a:prstGeom>
        </p:spPr>
      </p:pic>
      <p:sp>
        <p:nvSpPr>
          <p:cNvPr id="12" name="Text 9"/>
          <p:cNvSpPr/>
          <p:nvPr/>
        </p:nvSpPr>
        <p:spPr>
          <a:xfrm>
            <a:off x="788075" y="15271684"/>
            <a:ext cx="2814876" cy="3518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Image Acquisition</a:t>
            </a:r>
            <a:endParaRPr lang="en-US" sz="2200" dirty="0"/>
          </a:p>
        </p:txBody>
      </p:sp>
      <p:sp>
        <p:nvSpPr>
          <p:cNvPr id="13" name="Text 10"/>
          <p:cNvSpPr/>
          <p:nvPr/>
        </p:nvSpPr>
        <p:spPr>
          <a:xfrm>
            <a:off x="788075" y="15758531"/>
            <a:ext cx="4201239" cy="1080493"/>
          </a:xfrm>
          <a:prstGeom prst="rect">
            <a:avLst/>
          </a:prstGeom>
          <a:noFill/>
          <a:ln/>
        </p:spPr>
        <p:txBody>
          <a:bodyPr wrap="square" lIns="0" tIns="0" rIns="0" bIns="0" rtlCol="0" anchor="t"/>
          <a:lstStyle/>
          <a:p>
            <a:pPr marL="0" indent="0" algn="l">
              <a:lnSpc>
                <a:spcPts val="2800"/>
              </a:lnSpc>
              <a:buNone/>
            </a:pPr>
            <a:r>
              <a:rPr lang="en-US" sz="1750" dirty="0">
                <a:solidFill>
                  <a:srgbClr val="49495A"/>
                </a:solidFill>
                <a:latin typeface="Open Sans" pitchFamily="34" charset="0"/>
                <a:ea typeface="Open Sans" pitchFamily="34" charset="-122"/>
                <a:cs typeface="Open Sans" pitchFamily="34" charset="-120"/>
              </a:rPr>
              <a:t>Capture calibrated thermal and RGB imagery under controlled environmental conditions</a:t>
            </a:r>
            <a:endParaRPr lang="en-US" sz="1750" dirty="0"/>
          </a:p>
        </p:txBody>
      </p:sp>
      <p:pic>
        <p:nvPicPr>
          <p:cNvPr id="15" name="Image 1" descr="preencoded.png"/>
          <p:cNvPicPr>
            <a:picLocks noChangeAspect="1"/>
          </p:cNvPicPr>
          <p:nvPr/>
        </p:nvPicPr>
        <p:blipFill>
          <a:blip r:embed="rId3"/>
          <a:stretch>
            <a:fillRect/>
          </a:stretch>
        </p:blipFill>
        <p:spPr>
          <a:xfrm>
            <a:off x="5214461" y="15098210"/>
            <a:ext cx="4201239" cy="30480"/>
          </a:xfrm>
          <a:prstGeom prst="rect">
            <a:avLst/>
          </a:prstGeom>
        </p:spPr>
      </p:pic>
      <p:sp>
        <p:nvSpPr>
          <p:cNvPr id="18" name="Text 14"/>
          <p:cNvSpPr/>
          <p:nvPr/>
        </p:nvSpPr>
        <p:spPr>
          <a:xfrm>
            <a:off x="7297698" y="14746023"/>
            <a:ext cx="225147" cy="281464"/>
          </a:xfrm>
          <a:prstGeom prst="rect">
            <a:avLst/>
          </a:prstGeom>
          <a:noFill/>
          <a:ln/>
        </p:spPr>
        <p:txBody>
          <a:bodyPr wrap="none" lIns="0" tIns="0" rIns="0" bIns="0" rtlCol="0" anchor="t"/>
          <a:lstStyle/>
          <a:p>
            <a:pPr marL="0" indent="0" algn="l">
              <a:lnSpc>
                <a:spcPts val="2800"/>
              </a:lnSpc>
              <a:buNone/>
            </a:pPr>
            <a:r>
              <a:rPr lang="en-US" sz="1750" dirty="0">
                <a:solidFill>
                  <a:srgbClr val="49495A"/>
                </a:solidFill>
                <a:latin typeface="Libre Baskerville Light" pitchFamily="34" charset="0"/>
                <a:ea typeface="Libre Baskerville Light" pitchFamily="34" charset="-122"/>
                <a:cs typeface="Libre Baskerville Light" pitchFamily="34" charset="-120"/>
              </a:rPr>
              <a:t>02</a:t>
            </a:r>
            <a:endParaRPr lang="en-US" sz="1750" dirty="0"/>
          </a:p>
        </p:txBody>
      </p:sp>
      <p:pic>
        <p:nvPicPr>
          <p:cNvPr id="19" name="Image 2" descr="preencoded.png"/>
          <p:cNvPicPr>
            <a:picLocks noChangeAspect="1"/>
          </p:cNvPicPr>
          <p:nvPr/>
        </p:nvPicPr>
        <p:blipFill>
          <a:blip r:embed="rId3"/>
          <a:stretch>
            <a:fillRect/>
          </a:stretch>
        </p:blipFill>
        <p:spPr>
          <a:xfrm>
            <a:off x="9640848" y="15098210"/>
            <a:ext cx="4201239" cy="30480"/>
          </a:xfrm>
          <a:prstGeom prst="rect">
            <a:avLst/>
          </a:prstGeom>
        </p:spPr>
      </p:pic>
      <p:sp>
        <p:nvSpPr>
          <p:cNvPr id="20" name="Text 15"/>
          <p:cNvSpPr/>
          <p:nvPr/>
        </p:nvSpPr>
        <p:spPr>
          <a:xfrm>
            <a:off x="7297698" y="15271684"/>
            <a:ext cx="2814876" cy="3518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AI Segmentation</a:t>
            </a:r>
            <a:endParaRPr lang="en-US" sz="2200" dirty="0"/>
          </a:p>
        </p:txBody>
      </p:sp>
      <p:sp>
        <p:nvSpPr>
          <p:cNvPr id="21" name="Text 16"/>
          <p:cNvSpPr/>
          <p:nvPr/>
        </p:nvSpPr>
        <p:spPr>
          <a:xfrm>
            <a:off x="7297698" y="15758531"/>
            <a:ext cx="4201239" cy="1080493"/>
          </a:xfrm>
          <a:prstGeom prst="rect">
            <a:avLst/>
          </a:prstGeom>
          <a:noFill/>
          <a:ln/>
        </p:spPr>
        <p:txBody>
          <a:bodyPr wrap="square" lIns="0" tIns="0" rIns="0" bIns="0" rtlCol="0" anchor="t"/>
          <a:lstStyle/>
          <a:p>
            <a:pPr marL="0" indent="0" algn="l">
              <a:lnSpc>
                <a:spcPts val="2800"/>
              </a:lnSpc>
              <a:buNone/>
            </a:pPr>
            <a:r>
              <a:rPr lang="en-US" sz="1750" dirty="0">
                <a:solidFill>
                  <a:srgbClr val="49495A"/>
                </a:solidFill>
                <a:latin typeface="Open Sans" pitchFamily="34" charset="0"/>
                <a:ea typeface="Open Sans" pitchFamily="34" charset="-122"/>
                <a:cs typeface="Open Sans" pitchFamily="34" charset="-120"/>
              </a:rPr>
              <a:t>Automated detection and classification of thermal anomalies using deep learning</a:t>
            </a:r>
            <a:endParaRPr lang="en-US" sz="1750" dirty="0"/>
          </a:p>
        </p:txBody>
      </p:sp>
      <p:sp>
        <p:nvSpPr>
          <p:cNvPr id="22" name="Text 17"/>
          <p:cNvSpPr/>
          <p:nvPr/>
        </p:nvSpPr>
        <p:spPr>
          <a:xfrm>
            <a:off x="788075" y="17233002"/>
            <a:ext cx="225147" cy="281464"/>
          </a:xfrm>
          <a:prstGeom prst="rect">
            <a:avLst/>
          </a:prstGeom>
          <a:noFill/>
          <a:ln/>
        </p:spPr>
        <p:txBody>
          <a:bodyPr wrap="none" lIns="0" tIns="0" rIns="0" bIns="0" rtlCol="0" anchor="t"/>
          <a:lstStyle/>
          <a:p>
            <a:pPr marL="0" indent="0" algn="l">
              <a:lnSpc>
                <a:spcPts val="2800"/>
              </a:lnSpc>
              <a:buNone/>
            </a:pPr>
            <a:r>
              <a:rPr lang="en-US" sz="1750" dirty="0">
                <a:solidFill>
                  <a:srgbClr val="49495A"/>
                </a:solidFill>
                <a:latin typeface="Libre Baskerville Light" pitchFamily="34" charset="0"/>
                <a:ea typeface="Libre Baskerville Light" pitchFamily="34" charset="-122"/>
                <a:cs typeface="Libre Baskerville Light" pitchFamily="34" charset="-120"/>
              </a:rPr>
              <a:t>03</a:t>
            </a:r>
            <a:endParaRPr lang="en-US" sz="1750" dirty="0"/>
          </a:p>
        </p:txBody>
      </p:sp>
      <p:pic>
        <p:nvPicPr>
          <p:cNvPr id="23" name="Image 3" descr="preencoded.png"/>
          <p:cNvPicPr>
            <a:picLocks noChangeAspect="1"/>
          </p:cNvPicPr>
          <p:nvPr/>
        </p:nvPicPr>
        <p:blipFill>
          <a:blip r:embed="rId4"/>
          <a:stretch>
            <a:fillRect/>
          </a:stretch>
        </p:blipFill>
        <p:spPr>
          <a:xfrm>
            <a:off x="788075" y="17540184"/>
            <a:ext cx="6414373" cy="30480"/>
          </a:xfrm>
          <a:prstGeom prst="rect">
            <a:avLst/>
          </a:prstGeom>
        </p:spPr>
      </p:pic>
      <p:sp>
        <p:nvSpPr>
          <p:cNvPr id="24" name="Text 18"/>
          <p:cNvSpPr/>
          <p:nvPr/>
        </p:nvSpPr>
        <p:spPr>
          <a:xfrm>
            <a:off x="788075" y="17758664"/>
            <a:ext cx="3115270" cy="3518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Heat Flux Calculation</a:t>
            </a:r>
            <a:endParaRPr lang="en-US" sz="2200" dirty="0"/>
          </a:p>
        </p:txBody>
      </p:sp>
      <p:sp>
        <p:nvSpPr>
          <p:cNvPr id="25" name="Text 19"/>
          <p:cNvSpPr/>
          <p:nvPr/>
        </p:nvSpPr>
        <p:spPr>
          <a:xfrm>
            <a:off x="788075" y="18245511"/>
            <a:ext cx="6414373" cy="720329"/>
          </a:xfrm>
          <a:prstGeom prst="rect">
            <a:avLst/>
          </a:prstGeom>
          <a:noFill/>
          <a:ln/>
        </p:spPr>
        <p:txBody>
          <a:bodyPr wrap="square" lIns="0" tIns="0" rIns="0" bIns="0" rtlCol="0" anchor="t"/>
          <a:lstStyle/>
          <a:p>
            <a:pPr marL="0" indent="0" algn="l">
              <a:lnSpc>
                <a:spcPts val="2800"/>
              </a:lnSpc>
              <a:buNone/>
            </a:pPr>
            <a:r>
              <a:rPr lang="en-US" sz="1750" dirty="0">
                <a:solidFill>
                  <a:srgbClr val="49495A"/>
                </a:solidFill>
                <a:latin typeface="Open Sans" pitchFamily="34" charset="0"/>
                <a:ea typeface="Open Sans" pitchFamily="34" charset="-122"/>
                <a:cs typeface="Open Sans" pitchFamily="34" charset="-120"/>
              </a:rPr>
              <a:t>Convert temperature differentials to quantitative heat loss metrics</a:t>
            </a:r>
            <a:endParaRPr lang="en-US" sz="1750" dirty="0"/>
          </a:p>
        </p:txBody>
      </p:sp>
      <p:sp>
        <p:nvSpPr>
          <p:cNvPr id="26" name="Text 20"/>
          <p:cNvSpPr/>
          <p:nvPr/>
        </p:nvSpPr>
        <p:spPr>
          <a:xfrm>
            <a:off x="7427595" y="17233002"/>
            <a:ext cx="225147" cy="281464"/>
          </a:xfrm>
          <a:prstGeom prst="rect">
            <a:avLst/>
          </a:prstGeom>
          <a:noFill/>
          <a:ln/>
        </p:spPr>
        <p:txBody>
          <a:bodyPr wrap="none" lIns="0" tIns="0" rIns="0" bIns="0" rtlCol="0" anchor="t"/>
          <a:lstStyle/>
          <a:p>
            <a:pPr marL="0" indent="0" algn="l">
              <a:lnSpc>
                <a:spcPts val="2800"/>
              </a:lnSpc>
              <a:buNone/>
            </a:pPr>
            <a:r>
              <a:rPr lang="en-US" sz="1750" dirty="0">
                <a:solidFill>
                  <a:srgbClr val="49495A"/>
                </a:solidFill>
                <a:latin typeface="Libre Baskerville Light" pitchFamily="34" charset="0"/>
                <a:ea typeface="Libre Baskerville Light" pitchFamily="34" charset="-122"/>
                <a:cs typeface="Libre Baskerville Light" pitchFamily="34" charset="-120"/>
              </a:rPr>
              <a:t>04</a:t>
            </a:r>
            <a:endParaRPr lang="en-US" sz="1750" dirty="0"/>
          </a:p>
        </p:txBody>
      </p:sp>
      <p:pic>
        <p:nvPicPr>
          <p:cNvPr id="27" name="Image 4" descr="preencoded.png"/>
          <p:cNvPicPr>
            <a:picLocks noChangeAspect="1"/>
          </p:cNvPicPr>
          <p:nvPr/>
        </p:nvPicPr>
        <p:blipFill>
          <a:blip r:embed="rId4"/>
          <a:stretch>
            <a:fillRect/>
          </a:stretch>
        </p:blipFill>
        <p:spPr>
          <a:xfrm>
            <a:off x="7427595" y="17540184"/>
            <a:ext cx="6414492" cy="30480"/>
          </a:xfrm>
          <a:prstGeom prst="rect">
            <a:avLst/>
          </a:prstGeom>
        </p:spPr>
      </p:pic>
      <p:sp>
        <p:nvSpPr>
          <p:cNvPr id="28" name="Text 21"/>
          <p:cNvSpPr/>
          <p:nvPr/>
        </p:nvSpPr>
        <p:spPr>
          <a:xfrm>
            <a:off x="7427595" y="17758664"/>
            <a:ext cx="3097292" cy="351830"/>
          </a:xfrm>
          <a:prstGeom prst="rect">
            <a:avLst/>
          </a:prstGeom>
          <a:noFill/>
          <a:ln/>
        </p:spPr>
        <p:txBody>
          <a:bodyPr wrap="none" lIns="0" tIns="0" rIns="0" bIns="0" rtlCol="0" anchor="t"/>
          <a:lstStyle/>
          <a:p>
            <a:pPr marL="0" indent="0" algn="l">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Annual Extrapolation</a:t>
            </a:r>
            <a:endParaRPr lang="en-US" sz="2200" dirty="0"/>
          </a:p>
        </p:txBody>
      </p:sp>
      <p:sp>
        <p:nvSpPr>
          <p:cNvPr id="29" name="Text 22"/>
          <p:cNvSpPr/>
          <p:nvPr/>
        </p:nvSpPr>
        <p:spPr>
          <a:xfrm>
            <a:off x="7427595" y="18245511"/>
            <a:ext cx="6414492" cy="720329"/>
          </a:xfrm>
          <a:prstGeom prst="rect">
            <a:avLst/>
          </a:prstGeom>
          <a:noFill/>
          <a:ln/>
        </p:spPr>
        <p:txBody>
          <a:bodyPr wrap="square" lIns="0" tIns="0" rIns="0" bIns="0" rtlCol="0" anchor="t"/>
          <a:lstStyle/>
          <a:p>
            <a:pPr marL="0" indent="0" algn="l">
              <a:lnSpc>
                <a:spcPts val="2800"/>
              </a:lnSpc>
              <a:buNone/>
            </a:pPr>
            <a:r>
              <a:rPr lang="en-US" sz="1750" dirty="0">
                <a:solidFill>
                  <a:srgbClr val="49495A"/>
                </a:solidFill>
                <a:latin typeface="Open Sans" pitchFamily="34" charset="0"/>
                <a:ea typeface="Open Sans" pitchFamily="34" charset="-122"/>
                <a:cs typeface="Open Sans" pitchFamily="34" charset="-120"/>
              </a:rPr>
              <a:t>Project instantaneous measurements to full-year energy consumption</a:t>
            </a:r>
            <a:endParaRPr lang="en-US" sz="1750" dirty="0"/>
          </a:p>
        </p:txBody>
      </p:sp>
      <p:sp>
        <p:nvSpPr>
          <p:cNvPr id="30" name="Text 23"/>
          <p:cNvSpPr/>
          <p:nvPr/>
        </p:nvSpPr>
        <p:spPr>
          <a:xfrm>
            <a:off x="788075" y="19387916"/>
            <a:ext cx="13054132" cy="360164"/>
          </a:xfrm>
          <a:prstGeom prst="rect">
            <a:avLst/>
          </a:prstGeom>
          <a:noFill/>
          <a:ln/>
        </p:spPr>
        <p:txBody>
          <a:bodyPr wrap="none" lIns="0" tIns="0" rIns="0" bIns="0" rtlCol="0" anchor="t"/>
          <a:lstStyle/>
          <a:p>
            <a:pPr marL="0" indent="0" algn="l">
              <a:lnSpc>
                <a:spcPts val="2800"/>
              </a:lnSpc>
              <a:buNone/>
            </a:pPr>
            <a:r>
              <a:rPr lang="en-US" sz="1350" dirty="0">
                <a:solidFill>
                  <a:srgbClr val="49495A"/>
                </a:solidFill>
                <a:latin typeface="Open Sans" pitchFamily="34" charset="0"/>
                <a:ea typeface="Open Sans" pitchFamily="34" charset="-122"/>
                <a:cs typeface="Open Sans" pitchFamily="34" charset="-120"/>
              </a:rPr>
              <a:t>ThermalAI — indicative results (not an official EPC)</a:t>
            </a:r>
            <a:endParaRPr lang="en-US" sz="1350" dirty="0"/>
          </a:p>
        </p:txBody>
      </p:sp>
    </p:spTree>
    <p:extLst>
      <p:ext uri="{BB962C8B-B14F-4D97-AF65-F5344CB8AC3E}">
        <p14:creationId xmlns:p14="http://schemas.microsoft.com/office/powerpoint/2010/main" val="2724962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939522" y="738188"/>
            <a:ext cx="6711077" cy="838915"/>
          </a:xfrm>
          <a:prstGeom prst="rect">
            <a:avLst/>
          </a:prstGeom>
          <a:noFill/>
          <a:ln/>
        </p:spPr>
        <p:txBody>
          <a:bodyPr wrap="none" lIns="0" tIns="0" rIns="0" bIns="0" rtlCol="0" anchor="t"/>
          <a:lstStyle/>
          <a:p>
            <a:pPr marL="0" indent="0" algn="l">
              <a:lnSpc>
                <a:spcPts val="6600"/>
              </a:lnSpc>
              <a:buNone/>
            </a:pPr>
            <a:r>
              <a:rPr lang="en-US" sz="5250" dirty="0">
                <a:solidFill>
                  <a:srgbClr val="403CCF"/>
                </a:solidFill>
                <a:latin typeface="Libre Baskerville" pitchFamily="34" charset="0"/>
                <a:ea typeface="Libre Baskerville" pitchFamily="34" charset="-122"/>
                <a:cs typeface="Libre Baskerville" pitchFamily="34" charset="-120"/>
              </a:rPr>
              <a:t>Visual Evidence</a:t>
            </a:r>
            <a:endParaRPr lang="en-US" sz="5250" dirty="0"/>
          </a:p>
        </p:txBody>
      </p:sp>
      <p:sp>
        <p:nvSpPr>
          <p:cNvPr id="3" name="Text 1"/>
          <p:cNvSpPr/>
          <p:nvPr/>
        </p:nvSpPr>
        <p:spPr>
          <a:xfrm>
            <a:off x="939522" y="2248140"/>
            <a:ext cx="3355538" cy="419338"/>
          </a:xfrm>
          <a:prstGeom prst="rect">
            <a:avLst/>
          </a:prstGeom>
          <a:noFill/>
          <a:ln/>
        </p:spPr>
        <p:txBody>
          <a:bodyPr wrap="none" lIns="0" tIns="0" rIns="0" bIns="0" rtlCol="0" anchor="t"/>
          <a:lstStyle/>
          <a:p>
            <a:pPr marL="0" indent="0" algn="l">
              <a:lnSpc>
                <a:spcPts val="3300"/>
              </a:lnSpc>
              <a:buNone/>
            </a:pPr>
            <a:r>
              <a:rPr lang="en-US" sz="2600" dirty="0">
                <a:solidFill>
                  <a:srgbClr val="403CCF"/>
                </a:solidFill>
                <a:latin typeface="Libre Baskerville" pitchFamily="34" charset="0"/>
                <a:ea typeface="Libre Baskerville" pitchFamily="34" charset="-122"/>
                <a:cs typeface="Libre Baskerville" pitchFamily="34" charset="-120"/>
              </a:rPr>
              <a:t>RGB Input</a:t>
            </a:r>
            <a:endParaRPr lang="en-US" sz="2600" dirty="0"/>
          </a:p>
        </p:txBody>
      </p:sp>
      <p:sp>
        <p:nvSpPr>
          <p:cNvPr id="5" name="Text 2"/>
          <p:cNvSpPr/>
          <p:nvPr/>
        </p:nvSpPr>
        <p:spPr>
          <a:xfrm>
            <a:off x="7650123" y="2248140"/>
            <a:ext cx="3355538" cy="419338"/>
          </a:xfrm>
          <a:prstGeom prst="rect">
            <a:avLst/>
          </a:prstGeom>
          <a:noFill/>
          <a:ln/>
        </p:spPr>
        <p:txBody>
          <a:bodyPr wrap="none" lIns="0" tIns="0" rIns="0" bIns="0" rtlCol="0" anchor="t"/>
          <a:lstStyle/>
          <a:p>
            <a:pPr marL="0" indent="0" algn="l">
              <a:lnSpc>
                <a:spcPts val="3300"/>
              </a:lnSpc>
              <a:buNone/>
            </a:pPr>
            <a:r>
              <a:rPr lang="en-US" sz="2600" dirty="0">
                <a:solidFill>
                  <a:srgbClr val="403CCF"/>
                </a:solidFill>
                <a:latin typeface="Libre Baskerville" pitchFamily="34" charset="0"/>
                <a:ea typeface="Libre Baskerville" pitchFamily="34" charset="-122"/>
                <a:cs typeface="Libre Baskerville" pitchFamily="34" charset="-120"/>
              </a:rPr>
              <a:t>Thermal Overlay</a:t>
            </a:r>
            <a:endParaRPr lang="en-US" sz="2600" dirty="0"/>
          </a:p>
        </p:txBody>
      </p:sp>
      <p:sp>
        <p:nvSpPr>
          <p:cNvPr id="7" name="Text 3"/>
          <p:cNvSpPr/>
          <p:nvPr/>
        </p:nvSpPr>
        <p:spPr>
          <a:xfrm>
            <a:off x="939522" y="19349109"/>
            <a:ext cx="12751237" cy="429578"/>
          </a:xfrm>
          <a:prstGeom prst="rect">
            <a:avLst/>
          </a:prstGeom>
          <a:noFill/>
          <a:ln/>
        </p:spPr>
        <p:txBody>
          <a:bodyPr wrap="none" lIns="0" tIns="0" rIns="0" bIns="0" rtlCol="0" anchor="t"/>
          <a:lstStyle/>
          <a:p>
            <a:pPr>
              <a:lnSpc>
                <a:spcPts val="3350"/>
              </a:lnSpc>
            </a:pPr>
            <a:r>
              <a:rPr lang="en-US" sz="1350" dirty="0">
                <a:solidFill>
                  <a:srgbClr val="49495A"/>
                </a:solidFill>
                <a:latin typeface="Open Sans" pitchFamily="34" charset="0"/>
                <a:ea typeface="Open Sans" pitchFamily="34" charset="-122"/>
                <a:cs typeface="Open Sans" pitchFamily="34" charset="-120"/>
              </a:rPr>
              <a:t>ThermalAI — indicative results (not an official EPC)</a:t>
            </a:r>
            <a:endParaRPr lang="en-US" sz="1350" dirty="0"/>
          </a:p>
        </p:txBody>
      </p:sp>
      <p:sp>
        <p:nvSpPr>
          <p:cNvPr id="8" name="RGB_SLOT" descr="IMG_RGB"/>
          <p:cNvSpPr/>
          <p:nvPr/>
        </p:nvSpPr>
        <p:spPr>
          <a:xfrm>
            <a:off x="939522" y="2969421"/>
            <a:ext cx="6048137" cy="604814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s-ES" sz="20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“IMG_RGB”</a:t>
            </a:r>
            <a:endParaRPr sz="20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OVERLAY_SLOT" descr="IMG_OVERLAY"/>
          <p:cNvSpPr/>
          <p:nvPr/>
        </p:nvSpPr>
        <p:spPr>
          <a:xfrm>
            <a:off x="7650123" y="2969421"/>
            <a:ext cx="6048137" cy="604814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s-E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“IMG_OVERLAY”</a:t>
            </a:r>
          </a:p>
        </p:txBody>
      </p:sp>
      <p:sp>
        <p:nvSpPr>
          <p:cNvPr id="6" name="Text 1">
            <a:extLst>
              <a:ext uri="{FF2B5EF4-FFF2-40B4-BE49-F238E27FC236}">
                <a16:creationId xmlns:a16="http://schemas.microsoft.com/office/drawing/2014/main" id="{72E498C4-2018-5482-37E6-01A53F64B91F}"/>
              </a:ext>
            </a:extLst>
          </p:cNvPr>
          <p:cNvSpPr/>
          <p:nvPr/>
        </p:nvSpPr>
        <p:spPr>
          <a:xfrm>
            <a:off x="905655" y="10077343"/>
            <a:ext cx="3355538" cy="419338"/>
          </a:xfrm>
          <a:prstGeom prst="rect">
            <a:avLst/>
          </a:prstGeom>
          <a:noFill/>
          <a:ln/>
        </p:spPr>
        <p:txBody>
          <a:bodyPr wrap="none" lIns="0" tIns="0" rIns="0" bIns="0" rtlCol="0" anchor="t"/>
          <a:lstStyle/>
          <a:p>
            <a:pPr marL="0" indent="0" algn="l">
              <a:lnSpc>
                <a:spcPts val="3300"/>
              </a:lnSpc>
              <a:buNone/>
            </a:pPr>
            <a:r>
              <a:rPr lang="en-US" sz="2600" dirty="0">
                <a:solidFill>
                  <a:srgbClr val="403CCF"/>
                </a:solidFill>
                <a:latin typeface="Libre Baskerville" pitchFamily="34" charset="0"/>
                <a:ea typeface="Libre Baskerville" pitchFamily="34" charset="-122"/>
                <a:cs typeface="Libre Baskerville" pitchFamily="34" charset="-120"/>
              </a:rPr>
              <a:t>RGB boxed</a:t>
            </a:r>
            <a:endParaRPr lang="en-US" sz="2600" dirty="0"/>
          </a:p>
        </p:txBody>
      </p:sp>
      <p:sp>
        <p:nvSpPr>
          <p:cNvPr id="10" name="Text 2">
            <a:extLst>
              <a:ext uri="{FF2B5EF4-FFF2-40B4-BE49-F238E27FC236}">
                <a16:creationId xmlns:a16="http://schemas.microsoft.com/office/drawing/2014/main" id="{E1609FBD-8A44-87B0-D73A-22E11C956D1E}"/>
              </a:ext>
            </a:extLst>
          </p:cNvPr>
          <p:cNvSpPr/>
          <p:nvPr/>
        </p:nvSpPr>
        <p:spPr>
          <a:xfrm>
            <a:off x="7650123" y="10077343"/>
            <a:ext cx="3355538" cy="419338"/>
          </a:xfrm>
          <a:prstGeom prst="rect">
            <a:avLst/>
          </a:prstGeom>
          <a:noFill/>
          <a:ln/>
        </p:spPr>
        <p:txBody>
          <a:bodyPr wrap="none" lIns="0" tIns="0" rIns="0" bIns="0" rtlCol="0" anchor="t"/>
          <a:lstStyle/>
          <a:p>
            <a:pPr marL="0" indent="0" algn="l">
              <a:lnSpc>
                <a:spcPts val="3300"/>
              </a:lnSpc>
              <a:buNone/>
            </a:pPr>
            <a:r>
              <a:rPr lang="en-US" sz="2600" dirty="0">
                <a:solidFill>
                  <a:srgbClr val="403CCF"/>
                </a:solidFill>
                <a:latin typeface="Libre Baskerville" pitchFamily="34" charset="0"/>
                <a:ea typeface="Libre Baskerville" pitchFamily="34" charset="-122"/>
                <a:cs typeface="Libre Baskerville" pitchFamily="34" charset="-120"/>
              </a:rPr>
              <a:t>Thermal boxed</a:t>
            </a:r>
            <a:endParaRPr lang="en-US" sz="2600" dirty="0"/>
          </a:p>
        </p:txBody>
      </p:sp>
      <p:sp>
        <p:nvSpPr>
          <p:cNvPr id="11" name="RGB_SLOT" descr="IMG_RGB_BOXED">
            <a:extLst>
              <a:ext uri="{FF2B5EF4-FFF2-40B4-BE49-F238E27FC236}">
                <a16:creationId xmlns:a16="http://schemas.microsoft.com/office/drawing/2014/main" id="{49BDE55B-FC8B-C9A9-47A6-FC6D569F2856}"/>
              </a:ext>
            </a:extLst>
          </p:cNvPr>
          <p:cNvSpPr/>
          <p:nvPr/>
        </p:nvSpPr>
        <p:spPr>
          <a:xfrm>
            <a:off x="939522" y="10798624"/>
            <a:ext cx="6048137" cy="604814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s-E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”IMG_RGB_BOXED”</a:t>
            </a:r>
          </a:p>
        </p:txBody>
      </p:sp>
      <p:sp>
        <p:nvSpPr>
          <p:cNvPr id="12" name="OVERLAY_SLOT" descr="IMG_THERMAL_BOXED">
            <a:extLst>
              <a:ext uri="{FF2B5EF4-FFF2-40B4-BE49-F238E27FC236}">
                <a16:creationId xmlns:a16="http://schemas.microsoft.com/office/drawing/2014/main" id="{B35C1B29-74B8-3F53-7481-E6982C832D49}"/>
              </a:ext>
            </a:extLst>
          </p:cNvPr>
          <p:cNvSpPr/>
          <p:nvPr/>
        </p:nvSpPr>
        <p:spPr>
          <a:xfrm>
            <a:off x="7650123" y="10798624"/>
            <a:ext cx="6048137" cy="6048142"/>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s-ES">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“IMG</a:t>
            </a:r>
            <a:r>
              <a:rPr lang="es-E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_THERMAL</a:t>
            </a:r>
            <a:r>
              <a:rPr lang="es-ES">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_BOXED”</a:t>
            </a:r>
            <a:endParaRPr lang="es-E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Text 3">
            <a:extLst>
              <a:ext uri="{FF2B5EF4-FFF2-40B4-BE49-F238E27FC236}">
                <a16:creationId xmlns:a16="http://schemas.microsoft.com/office/drawing/2014/main" id="{BAD7484B-5D33-FC5B-4CCD-1050E7E5AB64}"/>
              </a:ext>
            </a:extLst>
          </p:cNvPr>
          <p:cNvSpPr/>
          <p:nvPr/>
        </p:nvSpPr>
        <p:spPr>
          <a:xfrm>
            <a:off x="7315200" y="17281364"/>
            <a:ext cx="6383060" cy="429578"/>
          </a:xfrm>
          <a:prstGeom prst="rect">
            <a:avLst/>
          </a:prstGeom>
          <a:noFill/>
          <a:ln/>
        </p:spPr>
        <p:txBody>
          <a:bodyPr wrap="none" lIns="0" tIns="0" rIns="0" bIns="0" rtlCol="0" anchor="t"/>
          <a:lstStyle/>
          <a:p>
            <a:pPr>
              <a:lnSpc>
                <a:spcPts val="3350"/>
              </a:lnSpc>
            </a:pPr>
            <a:r>
              <a:rPr lang="en-US" sz="16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AI Semantic Segmentation on Thermal Image</a:t>
            </a:r>
            <a:r>
              <a:rPr lang="en-ES" sz="16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a:t>
            </a:r>
            <a:endParaRPr lang="en-US" sz="16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Text 3">
            <a:extLst>
              <a:ext uri="{FF2B5EF4-FFF2-40B4-BE49-F238E27FC236}">
                <a16:creationId xmlns:a16="http://schemas.microsoft.com/office/drawing/2014/main" id="{632CD185-1F43-AF55-6681-42C974176C7F}"/>
              </a:ext>
            </a:extLst>
          </p:cNvPr>
          <p:cNvSpPr/>
          <p:nvPr/>
        </p:nvSpPr>
        <p:spPr>
          <a:xfrm>
            <a:off x="939522" y="17281364"/>
            <a:ext cx="6383060" cy="429578"/>
          </a:xfrm>
          <a:prstGeom prst="rect">
            <a:avLst/>
          </a:prstGeom>
          <a:noFill/>
          <a:ln/>
        </p:spPr>
        <p:txBody>
          <a:bodyPr wrap="none" lIns="0" tIns="0" rIns="0" bIns="0" rtlCol="0" anchor="t"/>
          <a:lstStyle/>
          <a:p>
            <a:pPr>
              <a:lnSpc>
                <a:spcPts val="3350"/>
              </a:lnSpc>
            </a:pPr>
            <a:r>
              <a:rPr lang="en-US" sz="16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AI Detection of Parts with Highest Heat Loss</a:t>
            </a:r>
            <a:r>
              <a:rPr lang="en-ES" sz="16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 </a:t>
            </a:r>
            <a:endParaRPr lang="en-US" sz="16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10552" y="479703"/>
            <a:ext cx="4361617" cy="545069"/>
          </a:xfrm>
          <a:prstGeom prst="rect">
            <a:avLst/>
          </a:prstGeom>
          <a:noFill/>
          <a:ln/>
        </p:spPr>
        <p:txBody>
          <a:bodyPr wrap="none" lIns="0" tIns="0" rIns="0" bIns="0" rtlCol="0" anchor="t"/>
          <a:lstStyle/>
          <a:p>
            <a:pPr marL="0" indent="0" algn="l">
              <a:lnSpc>
                <a:spcPts val="4250"/>
              </a:lnSpc>
              <a:buNone/>
            </a:pPr>
            <a:r>
              <a:rPr lang="en-US" sz="3400" dirty="0">
                <a:solidFill>
                  <a:srgbClr val="403CCF"/>
                </a:solidFill>
                <a:latin typeface="Libre Baskerville" pitchFamily="34" charset="0"/>
                <a:ea typeface="Libre Baskerville" pitchFamily="34" charset="-122"/>
                <a:cs typeface="Libre Baskerville" pitchFamily="34" charset="-120"/>
              </a:rPr>
              <a:t>Input Data</a:t>
            </a:r>
            <a:endParaRPr lang="en-US" sz="3400" dirty="0"/>
          </a:p>
        </p:txBody>
      </p:sp>
      <p:sp>
        <p:nvSpPr>
          <p:cNvPr id="3" name="Text 1"/>
          <p:cNvSpPr/>
          <p:nvPr/>
        </p:nvSpPr>
        <p:spPr>
          <a:xfrm>
            <a:off x="610552" y="2199443"/>
            <a:ext cx="4263390" cy="436126"/>
          </a:xfrm>
          <a:prstGeom prst="rect">
            <a:avLst/>
          </a:prstGeom>
          <a:noFill/>
          <a:ln/>
        </p:spPr>
        <p:txBody>
          <a:bodyPr wrap="none" lIns="0" tIns="0" rIns="0" bIns="0" rtlCol="0" anchor="t"/>
          <a:lstStyle/>
          <a:p>
            <a:pPr marL="0" indent="0" algn="l">
              <a:lnSpc>
                <a:spcPts val="3400"/>
              </a:lnSpc>
              <a:buNone/>
            </a:pPr>
            <a:r>
              <a:rPr lang="en-US" sz="2700" dirty="0">
                <a:solidFill>
                  <a:srgbClr val="403CCF"/>
                </a:solidFill>
                <a:latin typeface="Libre Baskerville" pitchFamily="34" charset="0"/>
                <a:ea typeface="Libre Baskerville" pitchFamily="34" charset="-122"/>
                <a:cs typeface="Libre Baskerville" pitchFamily="34" charset="-120"/>
              </a:rPr>
              <a:t>Building Characteristics</a:t>
            </a:r>
            <a:endParaRPr lang="en-US" sz="2700" dirty="0"/>
          </a:p>
        </p:txBody>
      </p:sp>
      <p:sp>
        <p:nvSpPr>
          <p:cNvPr id="4" name="Shape 2"/>
          <p:cNvSpPr/>
          <p:nvPr/>
        </p:nvSpPr>
        <p:spPr>
          <a:xfrm>
            <a:off x="610552" y="2897268"/>
            <a:ext cx="13409176" cy="4547953"/>
          </a:xfrm>
          <a:prstGeom prst="roundRect">
            <a:avLst>
              <a:gd name="adj" fmla="val 575"/>
            </a:avLst>
          </a:prstGeom>
          <a:noFill/>
          <a:ln w="7620">
            <a:solidFill>
              <a:srgbClr val="000000">
                <a:alpha val="8000"/>
              </a:srgbClr>
            </a:solidFill>
            <a:prstDash val="solid"/>
          </a:ln>
        </p:spPr>
        <p:txBody>
          <a:bodyPr/>
          <a:lstStyle/>
          <a:p>
            <a:endParaRPr lang="en-ES"/>
          </a:p>
        </p:txBody>
      </p:sp>
      <p:sp>
        <p:nvSpPr>
          <p:cNvPr id="5" name="Shape 3"/>
          <p:cNvSpPr/>
          <p:nvPr/>
        </p:nvSpPr>
        <p:spPr>
          <a:xfrm>
            <a:off x="618173" y="2904888"/>
            <a:ext cx="13393936" cy="503635"/>
          </a:xfrm>
          <a:prstGeom prst="rect">
            <a:avLst/>
          </a:prstGeom>
          <a:solidFill>
            <a:srgbClr val="FFFFFF">
              <a:alpha val="4000"/>
            </a:srgbClr>
          </a:solidFill>
          <a:ln/>
        </p:spPr>
        <p:txBody>
          <a:bodyPr/>
          <a:lstStyle/>
          <a:p>
            <a:endParaRPr lang="en-ES"/>
          </a:p>
        </p:txBody>
      </p:sp>
      <p:sp>
        <p:nvSpPr>
          <p:cNvPr id="6" name="Text 4"/>
          <p:cNvSpPr/>
          <p:nvPr/>
        </p:nvSpPr>
        <p:spPr>
          <a:xfrm>
            <a:off x="792837" y="3017164"/>
            <a:ext cx="4112776" cy="279083"/>
          </a:xfrm>
          <a:prstGeom prst="rect">
            <a:avLst/>
          </a:prstGeom>
          <a:noFill/>
          <a:ln/>
        </p:spPr>
        <p:txBody>
          <a:bodyPr wrap="none" lIns="0" tIns="0" rIns="0" bIns="0" rtlCol="0" anchor="t"/>
          <a:lstStyle/>
          <a:p>
            <a:pPr marL="0" indent="0" algn="l">
              <a:lnSpc>
                <a:spcPts val="2150"/>
              </a:lnSpc>
              <a:buNone/>
            </a:pPr>
            <a:r>
              <a:rPr lang="en-US" sz="1350" b="1" dirty="0">
                <a:solidFill>
                  <a:srgbClr val="49495A"/>
                </a:solidFill>
                <a:latin typeface="Open Sans" pitchFamily="34" charset="0"/>
                <a:ea typeface="Open Sans" pitchFamily="34" charset="-122"/>
                <a:cs typeface="Open Sans" pitchFamily="34" charset="-120"/>
              </a:rPr>
              <a:t>Parameter</a:t>
            </a:r>
            <a:endParaRPr lang="en-US" sz="1350" dirty="0"/>
          </a:p>
        </p:txBody>
      </p:sp>
      <p:sp>
        <p:nvSpPr>
          <p:cNvPr id="7" name="Text 5"/>
          <p:cNvSpPr/>
          <p:nvPr/>
        </p:nvSpPr>
        <p:spPr>
          <a:xfrm>
            <a:off x="5262086" y="3017164"/>
            <a:ext cx="4107656" cy="279083"/>
          </a:xfrm>
          <a:prstGeom prst="rect">
            <a:avLst/>
          </a:prstGeom>
          <a:noFill/>
          <a:ln/>
        </p:spPr>
        <p:txBody>
          <a:bodyPr wrap="none" lIns="0" tIns="0" rIns="0" bIns="0" rtlCol="0" anchor="t"/>
          <a:lstStyle/>
          <a:p>
            <a:pPr marL="0" indent="0" algn="l">
              <a:lnSpc>
                <a:spcPts val="2150"/>
              </a:lnSpc>
              <a:buNone/>
            </a:pPr>
            <a:r>
              <a:rPr lang="en-US" sz="1350" b="1" dirty="0">
                <a:solidFill>
                  <a:srgbClr val="49495A"/>
                </a:solidFill>
                <a:latin typeface="Open Sans" pitchFamily="34" charset="0"/>
                <a:ea typeface="Open Sans" pitchFamily="34" charset="-122"/>
                <a:cs typeface="Open Sans" pitchFamily="34" charset="-120"/>
              </a:rPr>
              <a:t>Value</a:t>
            </a:r>
            <a:endParaRPr lang="en-US" sz="1350" dirty="0"/>
          </a:p>
        </p:txBody>
      </p:sp>
      <p:sp>
        <p:nvSpPr>
          <p:cNvPr id="8" name="Text 6"/>
          <p:cNvSpPr/>
          <p:nvPr/>
        </p:nvSpPr>
        <p:spPr>
          <a:xfrm>
            <a:off x="9726216" y="3017164"/>
            <a:ext cx="4111466" cy="279083"/>
          </a:xfrm>
          <a:prstGeom prst="rect">
            <a:avLst/>
          </a:prstGeom>
          <a:noFill/>
          <a:ln/>
        </p:spPr>
        <p:txBody>
          <a:bodyPr wrap="none" lIns="0" tIns="0" rIns="0" bIns="0" rtlCol="0" anchor="t"/>
          <a:lstStyle/>
          <a:p>
            <a:pPr marL="0" indent="0" algn="l">
              <a:lnSpc>
                <a:spcPts val="2150"/>
              </a:lnSpc>
              <a:buNone/>
            </a:pPr>
            <a:r>
              <a:rPr lang="en-US" sz="1350" b="1" dirty="0">
                <a:solidFill>
                  <a:srgbClr val="49495A"/>
                </a:solidFill>
                <a:latin typeface="Open Sans" pitchFamily="34" charset="0"/>
                <a:ea typeface="Open Sans" pitchFamily="34" charset="-122"/>
                <a:cs typeface="Open Sans" pitchFamily="34" charset="-120"/>
              </a:rPr>
              <a:t>Unit</a:t>
            </a:r>
            <a:endParaRPr lang="en-US" sz="1350" dirty="0"/>
          </a:p>
        </p:txBody>
      </p:sp>
      <p:sp>
        <p:nvSpPr>
          <p:cNvPr id="9" name="Shape 7"/>
          <p:cNvSpPr/>
          <p:nvPr/>
        </p:nvSpPr>
        <p:spPr>
          <a:xfrm>
            <a:off x="618173" y="3408523"/>
            <a:ext cx="13393936" cy="503635"/>
          </a:xfrm>
          <a:prstGeom prst="rect">
            <a:avLst/>
          </a:prstGeom>
          <a:solidFill>
            <a:srgbClr val="000000">
              <a:alpha val="4000"/>
            </a:srgbClr>
          </a:solidFill>
          <a:ln/>
        </p:spPr>
        <p:txBody>
          <a:bodyPr/>
          <a:lstStyle/>
          <a:p>
            <a:endParaRPr lang="en-ES"/>
          </a:p>
        </p:txBody>
      </p:sp>
      <p:sp>
        <p:nvSpPr>
          <p:cNvPr id="10" name="Text 8"/>
          <p:cNvSpPr/>
          <p:nvPr/>
        </p:nvSpPr>
        <p:spPr>
          <a:xfrm>
            <a:off x="792837" y="3520799"/>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Building Type</a:t>
            </a:r>
            <a:endParaRPr lang="en-US" sz="1350" dirty="0"/>
          </a:p>
        </p:txBody>
      </p:sp>
      <p:sp>
        <p:nvSpPr>
          <p:cNvPr id="11" name="Text 9"/>
          <p:cNvSpPr/>
          <p:nvPr/>
        </p:nvSpPr>
        <p:spPr>
          <a:xfrm>
            <a:off x="5262086" y="3520799"/>
            <a:ext cx="4107656" cy="279083"/>
          </a:xfrm>
          <a:prstGeom prst="rect">
            <a:avLst/>
          </a:prstGeom>
          <a:noFill/>
          <a:ln/>
        </p:spPr>
        <p:txBody>
          <a:bodyPr wrap="none" lIns="0" tIns="0" rIns="0" bIns="0" rtlCol="0" anchor="t"/>
          <a:lstStyle/>
          <a:p>
            <a:pPr>
              <a:lnSpc>
                <a:spcPts val="2150"/>
              </a:lnSpc>
            </a:pPr>
            <a:r>
              <a:rPr lang="en-ES" sz="1350" dirty="0">
                <a:latin typeface="Open Sans" panose="020B0606030504020204" pitchFamily="34" charset="0"/>
                <a:ea typeface="Open Sans" panose="020B0606030504020204" pitchFamily="34" charset="0"/>
                <a:cs typeface="Open Sans" panose="020B0606030504020204" pitchFamily="34" charset="0"/>
              </a:rPr>
              <a:t>{{BUILDING_TYPE}} </a:t>
            </a:r>
            <a:endParaRPr lang="en-US" sz="1350" dirty="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 10"/>
          <p:cNvSpPr/>
          <p:nvPr/>
        </p:nvSpPr>
        <p:spPr>
          <a:xfrm>
            <a:off x="9726216" y="3520799"/>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a:t>
            </a:r>
            <a:endParaRPr lang="en-US" sz="1350" dirty="0"/>
          </a:p>
        </p:txBody>
      </p:sp>
      <p:sp>
        <p:nvSpPr>
          <p:cNvPr id="13" name="Shape 11"/>
          <p:cNvSpPr/>
          <p:nvPr/>
        </p:nvSpPr>
        <p:spPr>
          <a:xfrm>
            <a:off x="618173" y="3912158"/>
            <a:ext cx="13393936" cy="503635"/>
          </a:xfrm>
          <a:prstGeom prst="rect">
            <a:avLst/>
          </a:prstGeom>
          <a:solidFill>
            <a:srgbClr val="FFFFFF">
              <a:alpha val="4000"/>
            </a:srgbClr>
          </a:solidFill>
          <a:ln/>
        </p:spPr>
        <p:txBody>
          <a:bodyPr/>
          <a:lstStyle/>
          <a:p>
            <a:endParaRPr lang="en-ES"/>
          </a:p>
        </p:txBody>
      </p:sp>
      <p:sp>
        <p:nvSpPr>
          <p:cNvPr id="14" name="Text 12"/>
          <p:cNvSpPr/>
          <p:nvPr/>
        </p:nvSpPr>
        <p:spPr>
          <a:xfrm>
            <a:off x="792837" y="4024434"/>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Year of Construction</a:t>
            </a:r>
            <a:endParaRPr lang="en-US" sz="1350" dirty="0"/>
          </a:p>
        </p:txBody>
      </p:sp>
      <p:sp>
        <p:nvSpPr>
          <p:cNvPr id="15" name="Text 13"/>
          <p:cNvSpPr/>
          <p:nvPr/>
        </p:nvSpPr>
        <p:spPr>
          <a:xfrm>
            <a:off x="5262086" y="4024434"/>
            <a:ext cx="410765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{{YEAR_OF_CONSTRUCTION}} </a:t>
            </a:r>
            <a:endParaRPr lang="en-US" sz="1350" dirty="0"/>
          </a:p>
        </p:txBody>
      </p:sp>
      <p:sp>
        <p:nvSpPr>
          <p:cNvPr id="16" name="Text 14"/>
          <p:cNvSpPr/>
          <p:nvPr/>
        </p:nvSpPr>
        <p:spPr>
          <a:xfrm>
            <a:off x="9726216" y="4024434"/>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a:t>
            </a:r>
            <a:endParaRPr lang="en-US" sz="1350" dirty="0"/>
          </a:p>
        </p:txBody>
      </p:sp>
      <p:sp>
        <p:nvSpPr>
          <p:cNvPr id="17" name="Shape 15"/>
          <p:cNvSpPr/>
          <p:nvPr/>
        </p:nvSpPr>
        <p:spPr>
          <a:xfrm>
            <a:off x="618173" y="4415793"/>
            <a:ext cx="13393936" cy="503635"/>
          </a:xfrm>
          <a:prstGeom prst="rect">
            <a:avLst/>
          </a:prstGeom>
          <a:solidFill>
            <a:srgbClr val="000000">
              <a:alpha val="4000"/>
            </a:srgbClr>
          </a:solidFill>
          <a:ln/>
        </p:spPr>
        <p:txBody>
          <a:bodyPr/>
          <a:lstStyle/>
          <a:p>
            <a:endParaRPr lang="en-ES"/>
          </a:p>
        </p:txBody>
      </p:sp>
      <p:sp>
        <p:nvSpPr>
          <p:cNvPr id="18" name="Text 16"/>
          <p:cNvSpPr/>
          <p:nvPr/>
        </p:nvSpPr>
        <p:spPr>
          <a:xfrm>
            <a:off x="792837" y="4528069"/>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Total Floor Area</a:t>
            </a:r>
            <a:endParaRPr lang="en-US" sz="1350" dirty="0"/>
          </a:p>
        </p:txBody>
      </p:sp>
      <p:sp>
        <p:nvSpPr>
          <p:cNvPr id="19" name="Text 17"/>
          <p:cNvSpPr/>
          <p:nvPr/>
        </p:nvSpPr>
        <p:spPr>
          <a:xfrm>
            <a:off x="5262086" y="4528069"/>
            <a:ext cx="410765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{{TOTAL_FLOOR_AREA_M2}} </a:t>
            </a:r>
            <a:endParaRPr lang="en-US" sz="1350" dirty="0"/>
          </a:p>
        </p:txBody>
      </p:sp>
      <p:sp>
        <p:nvSpPr>
          <p:cNvPr id="20" name="Text 18"/>
          <p:cNvSpPr/>
          <p:nvPr/>
        </p:nvSpPr>
        <p:spPr>
          <a:xfrm>
            <a:off x="9726216" y="4528069"/>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m²</a:t>
            </a:r>
            <a:endParaRPr lang="en-US" sz="1350" dirty="0"/>
          </a:p>
        </p:txBody>
      </p:sp>
      <p:sp>
        <p:nvSpPr>
          <p:cNvPr id="21" name="Shape 19"/>
          <p:cNvSpPr/>
          <p:nvPr/>
        </p:nvSpPr>
        <p:spPr>
          <a:xfrm>
            <a:off x="618173" y="4919428"/>
            <a:ext cx="13393936" cy="503635"/>
          </a:xfrm>
          <a:prstGeom prst="rect">
            <a:avLst/>
          </a:prstGeom>
          <a:solidFill>
            <a:srgbClr val="FFFFFF">
              <a:alpha val="4000"/>
            </a:srgbClr>
          </a:solidFill>
          <a:ln/>
        </p:spPr>
        <p:txBody>
          <a:bodyPr/>
          <a:lstStyle/>
          <a:p>
            <a:endParaRPr lang="en-ES"/>
          </a:p>
        </p:txBody>
      </p:sp>
      <p:sp>
        <p:nvSpPr>
          <p:cNvPr id="22" name="Text 20"/>
          <p:cNvSpPr/>
          <p:nvPr/>
        </p:nvSpPr>
        <p:spPr>
          <a:xfrm>
            <a:off x="792837" y="5031704"/>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Envelope Area</a:t>
            </a:r>
            <a:endParaRPr lang="en-US" sz="1350" dirty="0"/>
          </a:p>
        </p:txBody>
      </p:sp>
      <p:sp>
        <p:nvSpPr>
          <p:cNvPr id="23" name="Text 21"/>
          <p:cNvSpPr/>
          <p:nvPr/>
        </p:nvSpPr>
        <p:spPr>
          <a:xfrm>
            <a:off x="5262086" y="5031704"/>
            <a:ext cx="410765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{{ENVELOPE_AREA_M2}} </a:t>
            </a:r>
            <a:endParaRPr lang="en-US" sz="1350" dirty="0"/>
          </a:p>
        </p:txBody>
      </p:sp>
      <p:sp>
        <p:nvSpPr>
          <p:cNvPr id="24" name="Text 22"/>
          <p:cNvSpPr/>
          <p:nvPr/>
        </p:nvSpPr>
        <p:spPr>
          <a:xfrm>
            <a:off x="9726216" y="5031704"/>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m²</a:t>
            </a:r>
            <a:endParaRPr lang="en-US" sz="1350" dirty="0"/>
          </a:p>
        </p:txBody>
      </p:sp>
      <p:sp>
        <p:nvSpPr>
          <p:cNvPr id="25" name="Shape 23"/>
          <p:cNvSpPr/>
          <p:nvPr/>
        </p:nvSpPr>
        <p:spPr>
          <a:xfrm>
            <a:off x="618173" y="5423063"/>
            <a:ext cx="13393936" cy="503635"/>
          </a:xfrm>
          <a:prstGeom prst="rect">
            <a:avLst/>
          </a:prstGeom>
          <a:solidFill>
            <a:srgbClr val="000000">
              <a:alpha val="4000"/>
            </a:srgbClr>
          </a:solidFill>
          <a:ln/>
        </p:spPr>
        <p:txBody>
          <a:bodyPr/>
          <a:lstStyle/>
          <a:p>
            <a:endParaRPr lang="en-ES"/>
          </a:p>
        </p:txBody>
      </p:sp>
      <p:sp>
        <p:nvSpPr>
          <p:cNvPr id="26" name="Text 24"/>
          <p:cNvSpPr/>
          <p:nvPr/>
        </p:nvSpPr>
        <p:spPr>
          <a:xfrm>
            <a:off x="792837" y="5535339"/>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Number of Stories</a:t>
            </a:r>
            <a:endParaRPr lang="en-US" sz="1350" dirty="0"/>
          </a:p>
        </p:txBody>
      </p:sp>
      <p:sp>
        <p:nvSpPr>
          <p:cNvPr id="27" name="Text 25"/>
          <p:cNvSpPr/>
          <p:nvPr/>
        </p:nvSpPr>
        <p:spPr>
          <a:xfrm>
            <a:off x="5262086" y="5535339"/>
            <a:ext cx="410765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{{NUMBER_OF_STORIES}} </a:t>
            </a:r>
            <a:endParaRPr lang="en-US" sz="1350" dirty="0"/>
          </a:p>
        </p:txBody>
      </p:sp>
      <p:sp>
        <p:nvSpPr>
          <p:cNvPr id="28" name="Text 26"/>
          <p:cNvSpPr/>
          <p:nvPr/>
        </p:nvSpPr>
        <p:spPr>
          <a:xfrm>
            <a:off x="9726216" y="5535339"/>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a:t>
            </a:r>
            <a:endParaRPr lang="en-US" sz="1350" dirty="0"/>
          </a:p>
        </p:txBody>
      </p:sp>
      <p:sp>
        <p:nvSpPr>
          <p:cNvPr id="29" name="Shape 27"/>
          <p:cNvSpPr/>
          <p:nvPr/>
        </p:nvSpPr>
        <p:spPr>
          <a:xfrm>
            <a:off x="618173" y="5926697"/>
            <a:ext cx="13393936" cy="503635"/>
          </a:xfrm>
          <a:prstGeom prst="rect">
            <a:avLst/>
          </a:prstGeom>
          <a:solidFill>
            <a:srgbClr val="FFFFFF">
              <a:alpha val="4000"/>
            </a:srgbClr>
          </a:solidFill>
          <a:ln/>
        </p:spPr>
        <p:txBody>
          <a:bodyPr/>
          <a:lstStyle/>
          <a:p>
            <a:endParaRPr lang="en-ES"/>
          </a:p>
        </p:txBody>
      </p:sp>
      <p:sp>
        <p:nvSpPr>
          <p:cNvPr id="30" name="Text 28"/>
          <p:cNvSpPr/>
          <p:nvPr/>
        </p:nvSpPr>
        <p:spPr>
          <a:xfrm>
            <a:off x="792837" y="6038973"/>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Primary Heating System</a:t>
            </a:r>
            <a:endParaRPr lang="en-US" sz="1350" dirty="0"/>
          </a:p>
        </p:txBody>
      </p:sp>
      <p:sp>
        <p:nvSpPr>
          <p:cNvPr id="31" name="Text 29"/>
          <p:cNvSpPr/>
          <p:nvPr/>
        </p:nvSpPr>
        <p:spPr>
          <a:xfrm>
            <a:off x="5262086" y="6038973"/>
            <a:ext cx="4107656" cy="279083"/>
          </a:xfrm>
          <a:prstGeom prst="rect">
            <a:avLst/>
          </a:prstGeom>
          <a:noFill/>
          <a:ln/>
        </p:spPr>
        <p:txBody>
          <a:bodyPr wrap="none" lIns="0" tIns="0" rIns="0" bIns="0" rtlCol="0" anchor="t"/>
          <a:lstStyle/>
          <a:p>
            <a:pPr>
              <a:lnSpc>
                <a:spcPts val="2150"/>
              </a:lnSpc>
            </a:pPr>
            <a:r>
              <a:rPr lang="en-ES" sz="135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{{PRIMARY_HEATING_SYSTEM}} </a:t>
            </a:r>
            <a:endParaRPr lang="en-US" sz="135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2" name="Text 30"/>
          <p:cNvSpPr/>
          <p:nvPr/>
        </p:nvSpPr>
        <p:spPr>
          <a:xfrm>
            <a:off x="9726216" y="6038973"/>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a:t>
            </a:r>
            <a:endParaRPr lang="en-US" sz="1350" dirty="0"/>
          </a:p>
        </p:txBody>
      </p:sp>
      <p:sp>
        <p:nvSpPr>
          <p:cNvPr id="33" name="Shape 31"/>
          <p:cNvSpPr/>
          <p:nvPr/>
        </p:nvSpPr>
        <p:spPr>
          <a:xfrm>
            <a:off x="618173" y="6430332"/>
            <a:ext cx="13393936" cy="503635"/>
          </a:xfrm>
          <a:prstGeom prst="rect">
            <a:avLst/>
          </a:prstGeom>
          <a:solidFill>
            <a:srgbClr val="000000">
              <a:alpha val="4000"/>
            </a:srgbClr>
          </a:solidFill>
          <a:ln/>
        </p:spPr>
        <p:txBody>
          <a:bodyPr/>
          <a:lstStyle/>
          <a:p>
            <a:endParaRPr lang="en-ES"/>
          </a:p>
        </p:txBody>
      </p:sp>
      <p:sp>
        <p:nvSpPr>
          <p:cNvPr id="34" name="Text 32"/>
          <p:cNvSpPr/>
          <p:nvPr/>
        </p:nvSpPr>
        <p:spPr>
          <a:xfrm>
            <a:off x="792837" y="6542608"/>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Climate Zone</a:t>
            </a:r>
            <a:endParaRPr lang="en-US" sz="1350" dirty="0"/>
          </a:p>
        </p:txBody>
      </p:sp>
      <p:sp>
        <p:nvSpPr>
          <p:cNvPr id="35" name="Text 33"/>
          <p:cNvSpPr/>
          <p:nvPr/>
        </p:nvSpPr>
        <p:spPr>
          <a:xfrm>
            <a:off x="5262086" y="6542608"/>
            <a:ext cx="4107656" cy="279083"/>
          </a:xfrm>
          <a:prstGeom prst="rect">
            <a:avLst/>
          </a:prstGeom>
          <a:noFill/>
          <a:ln/>
        </p:spPr>
        <p:txBody>
          <a:bodyPr wrap="none" lIns="0" tIns="0" rIns="0" bIns="0" rtlCol="0" anchor="t"/>
          <a:lstStyle/>
          <a:p>
            <a:pPr lvl="0"/>
            <a:r>
              <a:rPr lang="en-ES" sz="135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{{CLIMATE_ZONE}}</a:t>
            </a:r>
          </a:p>
        </p:txBody>
      </p:sp>
      <p:sp>
        <p:nvSpPr>
          <p:cNvPr id="36" name="Text 34"/>
          <p:cNvSpPr/>
          <p:nvPr/>
        </p:nvSpPr>
        <p:spPr>
          <a:xfrm>
            <a:off x="9726216" y="6542608"/>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a:t>
            </a:r>
            <a:endParaRPr lang="en-US" sz="1350" dirty="0"/>
          </a:p>
        </p:txBody>
      </p:sp>
      <p:sp>
        <p:nvSpPr>
          <p:cNvPr id="37" name="Shape 35"/>
          <p:cNvSpPr/>
          <p:nvPr/>
        </p:nvSpPr>
        <p:spPr>
          <a:xfrm>
            <a:off x="618173" y="6933967"/>
            <a:ext cx="13393936" cy="503635"/>
          </a:xfrm>
          <a:prstGeom prst="rect">
            <a:avLst/>
          </a:prstGeom>
          <a:solidFill>
            <a:srgbClr val="FFFFFF">
              <a:alpha val="4000"/>
            </a:srgbClr>
          </a:solidFill>
          <a:ln/>
        </p:spPr>
        <p:txBody>
          <a:bodyPr/>
          <a:lstStyle/>
          <a:p>
            <a:endParaRPr lang="en-ES"/>
          </a:p>
        </p:txBody>
      </p:sp>
      <p:sp>
        <p:nvSpPr>
          <p:cNvPr id="38" name="Text 36"/>
          <p:cNvSpPr/>
          <p:nvPr/>
        </p:nvSpPr>
        <p:spPr>
          <a:xfrm>
            <a:off x="792837" y="7046243"/>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Heating Degree Days (HDD)</a:t>
            </a:r>
            <a:endParaRPr lang="en-US" sz="1350" dirty="0"/>
          </a:p>
        </p:txBody>
      </p:sp>
      <p:sp>
        <p:nvSpPr>
          <p:cNvPr id="39" name="Text 37"/>
          <p:cNvSpPr/>
          <p:nvPr/>
        </p:nvSpPr>
        <p:spPr>
          <a:xfrm>
            <a:off x="5262086" y="7046243"/>
            <a:ext cx="4107656" cy="279083"/>
          </a:xfrm>
          <a:prstGeom prst="rect">
            <a:avLst/>
          </a:prstGeom>
          <a:noFill/>
          <a:ln/>
        </p:spPr>
        <p:txBody>
          <a:bodyPr wrap="none" lIns="0" tIns="0" rIns="0" bIns="0" rtlCol="0" anchor="t"/>
          <a:lstStyle/>
          <a:p>
            <a:pPr marL="0" indent="0" algn="l">
              <a:lnSpc>
                <a:spcPts val="2150"/>
              </a:lnSpc>
              <a:buNone/>
            </a:pPr>
            <a:r>
              <a:rPr lang="en-US" sz="1350" dirty="0">
                <a:solidFill>
                  <a:schemeClr val="tx1">
                    <a:lumMod val="65000"/>
                    <a:lumOff val="35000"/>
                  </a:schemeClr>
                </a:solidFill>
                <a:latin typeface="Open Sans" pitchFamily="34" charset="0"/>
                <a:ea typeface="Open Sans" pitchFamily="34" charset="-122"/>
                <a:cs typeface="Open Sans" pitchFamily="34" charset="-120"/>
              </a:rPr>
              <a:t>{{HDD}} </a:t>
            </a:r>
            <a:endParaRPr lang="en-US" sz="1350" dirty="0">
              <a:solidFill>
                <a:schemeClr val="tx1">
                  <a:lumMod val="65000"/>
                  <a:lumOff val="35000"/>
                </a:schemeClr>
              </a:solidFill>
            </a:endParaRPr>
          </a:p>
        </p:txBody>
      </p:sp>
      <p:sp>
        <p:nvSpPr>
          <p:cNvPr id="40" name="Text 38"/>
          <p:cNvSpPr/>
          <p:nvPr/>
        </p:nvSpPr>
        <p:spPr>
          <a:xfrm>
            <a:off x="9726216" y="7046243"/>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K·day</a:t>
            </a:r>
            <a:endParaRPr lang="en-US" sz="1350" dirty="0"/>
          </a:p>
        </p:txBody>
      </p:sp>
      <p:sp>
        <p:nvSpPr>
          <p:cNvPr id="41" name="Text 39"/>
          <p:cNvSpPr/>
          <p:nvPr/>
        </p:nvSpPr>
        <p:spPr>
          <a:xfrm>
            <a:off x="610552" y="8145071"/>
            <a:ext cx="7505224" cy="436126"/>
          </a:xfrm>
          <a:prstGeom prst="rect">
            <a:avLst/>
          </a:prstGeom>
          <a:noFill/>
          <a:ln/>
        </p:spPr>
        <p:txBody>
          <a:bodyPr wrap="none" lIns="0" tIns="0" rIns="0" bIns="0" rtlCol="0" anchor="t"/>
          <a:lstStyle/>
          <a:p>
            <a:pPr marL="0" indent="0" algn="l">
              <a:lnSpc>
                <a:spcPts val="3400"/>
              </a:lnSpc>
              <a:buNone/>
            </a:pPr>
            <a:r>
              <a:rPr lang="en-US" sz="2700" dirty="0">
                <a:solidFill>
                  <a:srgbClr val="403CCF"/>
                </a:solidFill>
                <a:latin typeface="Libre Baskerville" pitchFamily="34" charset="0"/>
                <a:ea typeface="Libre Baskerville" pitchFamily="34" charset="-122"/>
                <a:cs typeface="Libre Baskerville" pitchFamily="34" charset="-120"/>
              </a:rPr>
              <a:t>Environmental Conditions During Survey</a:t>
            </a:r>
            <a:endParaRPr lang="en-US" sz="2700" dirty="0"/>
          </a:p>
        </p:txBody>
      </p:sp>
      <p:sp>
        <p:nvSpPr>
          <p:cNvPr id="42" name="Shape 40"/>
          <p:cNvSpPr/>
          <p:nvPr/>
        </p:nvSpPr>
        <p:spPr>
          <a:xfrm>
            <a:off x="610552" y="8842897"/>
            <a:ext cx="13409176" cy="4044319"/>
          </a:xfrm>
          <a:prstGeom prst="roundRect">
            <a:avLst>
              <a:gd name="adj" fmla="val 647"/>
            </a:avLst>
          </a:prstGeom>
          <a:noFill/>
          <a:ln w="7620">
            <a:solidFill>
              <a:srgbClr val="000000">
                <a:alpha val="8000"/>
              </a:srgbClr>
            </a:solidFill>
            <a:prstDash val="solid"/>
          </a:ln>
        </p:spPr>
        <p:txBody>
          <a:bodyPr/>
          <a:lstStyle/>
          <a:p>
            <a:endParaRPr lang="en-ES"/>
          </a:p>
        </p:txBody>
      </p:sp>
      <p:sp>
        <p:nvSpPr>
          <p:cNvPr id="43" name="Shape 41"/>
          <p:cNvSpPr/>
          <p:nvPr/>
        </p:nvSpPr>
        <p:spPr>
          <a:xfrm>
            <a:off x="618173" y="8850517"/>
            <a:ext cx="13393936" cy="503635"/>
          </a:xfrm>
          <a:prstGeom prst="rect">
            <a:avLst/>
          </a:prstGeom>
          <a:solidFill>
            <a:srgbClr val="FFFFFF">
              <a:alpha val="4000"/>
            </a:srgbClr>
          </a:solidFill>
          <a:ln/>
        </p:spPr>
        <p:txBody>
          <a:bodyPr/>
          <a:lstStyle/>
          <a:p>
            <a:endParaRPr lang="en-ES"/>
          </a:p>
        </p:txBody>
      </p:sp>
      <p:sp>
        <p:nvSpPr>
          <p:cNvPr id="44" name="Text 42"/>
          <p:cNvSpPr/>
          <p:nvPr/>
        </p:nvSpPr>
        <p:spPr>
          <a:xfrm>
            <a:off x="792837" y="8962793"/>
            <a:ext cx="4112776" cy="279083"/>
          </a:xfrm>
          <a:prstGeom prst="rect">
            <a:avLst/>
          </a:prstGeom>
          <a:noFill/>
          <a:ln/>
        </p:spPr>
        <p:txBody>
          <a:bodyPr wrap="none" lIns="0" tIns="0" rIns="0" bIns="0" rtlCol="0" anchor="t"/>
          <a:lstStyle/>
          <a:p>
            <a:pPr marL="0" indent="0" algn="l">
              <a:lnSpc>
                <a:spcPts val="2150"/>
              </a:lnSpc>
              <a:buNone/>
            </a:pPr>
            <a:r>
              <a:rPr lang="en-US" sz="1350" b="1" dirty="0">
                <a:solidFill>
                  <a:srgbClr val="49495A"/>
                </a:solidFill>
                <a:latin typeface="Open Sans" pitchFamily="34" charset="0"/>
                <a:ea typeface="Open Sans" pitchFamily="34" charset="-122"/>
                <a:cs typeface="Open Sans" pitchFamily="34" charset="-120"/>
              </a:rPr>
              <a:t>Parameter</a:t>
            </a:r>
            <a:endParaRPr lang="en-US" sz="1350" dirty="0"/>
          </a:p>
        </p:txBody>
      </p:sp>
      <p:sp>
        <p:nvSpPr>
          <p:cNvPr id="45" name="Text 43"/>
          <p:cNvSpPr/>
          <p:nvPr/>
        </p:nvSpPr>
        <p:spPr>
          <a:xfrm>
            <a:off x="5262086" y="8962793"/>
            <a:ext cx="4107656" cy="279083"/>
          </a:xfrm>
          <a:prstGeom prst="rect">
            <a:avLst/>
          </a:prstGeom>
          <a:noFill/>
          <a:ln/>
        </p:spPr>
        <p:txBody>
          <a:bodyPr wrap="none" lIns="0" tIns="0" rIns="0" bIns="0" rtlCol="0" anchor="t"/>
          <a:lstStyle/>
          <a:p>
            <a:pPr marL="0" indent="0" algn="l">
              <a:lnSpc>
                <a:spcPts val="2150"/>
              </a:lnSpc>
              <a:buNone/>
            </a:pPr>
            <a:r>
              <a:rPr lang="en-US" sz="1350" b="1" dirty="0">
                <a:solidFill>
                  <a:srgbClr val="49495A"/>
                </a:solidFill>
                <a:latin typeface="Open Sans" pitchFamily="34" charset="0"/>
                <a:ea typeface="Open Sans" pitchFamily="34" charset="-122"/>
                <a:cs typeface="Open Sans" pitchFamily="34" charset="-120"/>
              </a:rPr>
              <a:t>Value</a:t>
            </a:r>
            <a:endParaRPr lang="en-US" sz="1350" dirty="0"/>
          </a:p>
        </p:txBody>
      </p:sp>
      <p:sp>
        <p:nvSpPr>
          <p:cNvPr id="46" name="Text 44"/>
          <p:cNvSpPr/>
          <p:nvPr/>
        </p:nvSpPr>
        <p:spPr>
          <a:xfrm>
            <a:off x="9726216" y="8962793"/>
            <a:ext cx="4111466" cy="279083"/>
          </a:xfrm>
          <a:prstGeom prst="rect">
            <a:avLst/>
          </a:prstGeom>
          <a:noFill/>
          <a:ln/>
        </p:spPr>
        <p:txBody>
          <a:bodyPr wrap="none" lIns="0" tIns="0" rIns="0" bIns="0" rtlCol="0" anchor="t"/>
          <a:lstStyle/>
          <a:p>
            <a:pPr marL="0" indent="0" algn="l">
              <a:lnSpc>
                <a:spcPts val="2150"/>
              </a:lnSpc>
              <a:buNone/>
            </a:pPr>
            <a:r>
              <a:rPr lang="en-US" sz="1350" b="1" dirty="0">
                <a:solidFill>
                  <a:srgbClr val="49495A"/>
                </a:solidFill>
                <a:latin typeface="Open Sans" pitchFamily="34" charset="0"/>
                <a:ea typeface="Open Sans" pitchFamily="34" charset="-122"/>
                <a:cs typeface="Open Sans" pitchFamily="34" charset="-120"/>
              </a:rPr>
              <a:t>Unit</a:t>
            </a:r>
            <a:endParaRPr lang="en-US" sz="1350" dirty="0"/>
          </a:p>
        </p:txBody>
      </p:sp>
      <p:sp>
        <p:nvSpPr>
          <p:cNvPr id="47" name="Shape 45"/>
          <p:cNvSpPr/>
          <p:nvPr/>
        </p:nvSpPr>
        <p:spPr>
          <a:xfrm>
            <a:off x="618173" y="9354152"/>
            <a:ext cx="13393936" cy="503635"/>
          </a:xfrm>
          <a:prstGeom prst="rect">
            <a:avLst/>
          </a:prstGeom>
          <a:solidFill>
            <a:srgbClr val="000000">
              <a:alpha val="4000"/>
            </a:srgbClr>
          </a:solidFill>
          <a:ln/>
        </p:spPr>
        <p:txBody>
          <a:bodyPr/>
          <a:lstStyle/>
          <a:p>
            <a:endParaRPr lang="en-ES"/>
          </a:p>
        </p:txBody>
      </p:sp>
      <p:sp>
        <p:nvSpPr>
          <p:cNvPr id="48" name="Text 46"/>
          <p:cNvSpPr/>
          <p:nvPr/>
        </p:nvSpPr>
        <p:spPr>
          <a:xfrm>
            <a:off x="792837" y="9466428"/>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Outdoor Temperature</a:t>
            </a:r>
            <a:endParaRPr lang="en-US" sz="1350" dirty="0"/>
          </a:p>
        </p:txBody>
      </p:sp>
      <p:sp>
        <p:nvSpPr>
          <p:cNvPr id="49" name="Text 47"/>
          <p:cNvSpPr/>
          <p:nvPr/>
        </p:nvSpPr>
        <p:spPr>
          <a:xfrm>
            <a:off x="5262086" y="9466428"/>
            <a:ext cx="410765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{{OUTDOOR_TEMP_C}}</a:t>
            </a:r>
            <a:endParaRPr lang="en-US" sz="1350" dirty="0"/>
          </a:p>
        </p:txBody>
      </p:sp>
      <p:sp>
        <p:nvSpPr>
          <p:cNvPr id="50" name="Text 48"/>
          <p:cNvSpPr/>
          <p:nvPr/>
        </p:nvSpPr>
        <p:spPr>
          <a:xfrm>
            <a:off x="9726216" y="9466428"/>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°C</a:t>
            </a:r>
            <a:endParaRPr lang="en-US" sz="1350" dirty="0"/>
          </a:p>
        </p:txBody>
      </p:sp>
      <p:sp>
        <p:nvSpPr>
          <p:cNvPr id="51" name="Shape 49"/>
          <p:cNvSpPr/>
          <p:nvPr/>
        </p:nvSpPr>
        <p:spPr>
          <a:xfrm>
            <a:off x="618173" y="9857787"/>
            <a:ext cx="13393936" cy="503635"/>
          </a:xfrm>
          <a:prstGeom prst="rect">
            <a:avLst/>
          </a:prstGeom>
          <a:solidFill>
            <a:srgbClr val="FFFFFF">
              <a:alpha val="4000"/>
            </a:srgbClr>
          </a:solidFill>
          <a:ln/>
        </p:spPr>
        <p:txBody>
          <a:bodyPr/>
          <a:lstStyle/>
          <a:p>
            <a:endParaRPr lang="en-ES"/>
          </a:p>
        </p:txBody>
      </p:sp>
      <p:sp>
        <p:nvSpPr>
          <p:cNvPr id="52" name="Text 50"/>
          <p:cNvSpPr/>
          <p:nvPr/>
        </p:nvSpPr>
        <p:spPr>
          <a:xfrm>
            <a:off x="792837" y="9970063"/>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Indoor Temperature</a:t>
            </a:r>
            <a:endParaRPr lang="en-US" sz="1350" dirty="0"/>
          </a:p>
        </p:txBody>
      </p:sp>
      <p:sp>
        <p:nvSpPr>
          <p:cNvPr id="53" name="Text 51"/>
          <p:cNvSpPr/>
          <p:nvPr/>
        </p:nvSpPr>
        <p:spPr>
          <a:xfrm>
            <a:off x="5262086" y="9970063"/>
            <a:ext cx="410765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{{INDOOR_TEMP_C}}</a:t>
            </a:r>
            <a:endParaRPr lang="en-US" sz="1350" dirty="0"/>
          </a:p>
        </p:txBody>
      </p:sp>
      <p:sp>
        <p:nvSpPr>
          <p:cNvPr id="54" name="Text 52"/>
          <p:cNvSpPr/>
          <p:nvPr/>
        </p:nvSpPr>
        <p:spPr>
          <a:xfrm>
            <a:off x="9726216" y="9970063"/>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°C</a:t>
            </a:r>
            <a:endParaRPr lang="en-US" sz="1350" dirty="0"/>
          </a:p>
        </p:txBody>
      </p:sp>
      <p:sp>
        <p:nvSpPr>
          <p:cNvPr id="55" name="Shape 53"/>
          <p:cNvSpPr/>
          <p:nvPr/>
        </p:nvSpPr>
        <p:spPr>
          <a:xfrm>
            <a:off x="618173" y="10361422"/>
            <a:ext cx="13393936" cy="503635"/>
          </a:xfrm>
          <a:prstGeom prst="rect">
            <a:avLst/>
          </a:prstGeom>
          <a:solidFill>
            <a:srgbClr val="000000">
              <a:alpha val="4000"/>
            </a:srgbClr>
          </a:solidFill>
          <a:ln/>
        </p:spPr>
        <p:txBody>
          <a:bodyPr/>
          <a:lstStyle/>
          <a:p>
            <a:endParaRPr lang="en-ES"/>
          </a:p>
        </p:txBody>
      </p:sp>
      <p:sp>
        <p:nvSpPr>
          <p:cNvPr id="56" name="Text 54"/>
          <p:cNvSpPr/>
          <p:nvPr/>
        </p:nvSpPr>
        <p:spPr>
          <a:xfrm>
            <a:off x="792837" y="10473698"/>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Temperature Differential (ΔT)</a:t>
            </a:r>
            <a:endParaRPr lang="en-US" sz="1350" dirty="0"/>
          </a:p>
        </p:txBody>
      </p:sp>
      <p:sp>
        <p:nvSpPr>
          <p:cNvPr id="57" name="Text 55"/>
          <p:cNvSpPr/>
          <p:nvPr/>
        </p:nvSpPr>
        <p:spPr>
          <a:xfrm>
            <a:off x="5262086" y="10473698"/>
            <a:ext cx="410765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{{DT_C}} </a:t>
            </a:r>
            <a:endParaRPr lang="en-US" sz="1350" dirty="0"/>
          </a:p>
        </p:txBody>
      </p:sp>
      <p:sp>
        <p:nvSpPr>
          <p:cNvPr id="58" name="Text 56"/>
          <p:cNvSpPr/>
          <p:nvPr/>
        </p:nvSpPr>
        <p:spPr>
          <a:xfrm>
            <a:off x="9726216" y="10473698"/>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C</a:t>
            </a:r>
            <a:endParaRPr lang="en-US" sz="1350" dirty="0"/>
          </a:p>
        </p:txBody>
      </p:sp>
      <p:sp>
        <p:nvSpPr>
          <p:cNvPr id="59" name="Shape 57"/>
          <p:cNvSpPr/>
          <p:nvPr/>
        </p:nvSpPr>
        <p:spPr>
          <a:xfrm>
            <a:off x="618173" y="10865057"/>
            <a:ext cx="13393936" cy="503635"/>
          </a:xfrm>
          <a:prstGeom prst="rect">
            <a:avLst/>
          </a:prstGeom>
          <a:solidFill>
            <a:srgbClr val="FFFFFF">
              <a:alpha val="4000"/>
            </a:srgbClr>
          </a:solidFill>
          <a:ln/>
        </p:spPr>
        <p:txBody>
          <a:bodyPr/>
          <a:lstStyle/>
          <a:p>
            <a:endParaRPr lang="en-ES"/>
          </a:p>
        </p:txBody>
      </p:sp>
      <p:sp>
        <p:nvSpPr>
          <p:cNvPr id="60" name="Text 58"/>
          <p:cNvSpPr/>
          <p:nvPr/>
        </p:nvSpPr>
        <p:spPr>
          <a:xfrm>
            <a:off x="792837" y="10977333"/>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Relative Humidity (Outdoor)</a:t>
            </a:r>
            <a:endParaRPr lang="en-US" sz="1350" dirty="0"/>
          </a:p>
        </p:txBody>
      </p:sp>
      <p:sp>
        <p:nvSpPr>
          <p:cNvPr id="61" name="Text 59"/>
          <p:cNvSpPr/>
          <p:nvPr/>
        </p:nvSpPr>
        <p:spPr>
          <a:xfrm>
            <a:off x="5262086" y="10977333"/>
            <a:ext cx="410765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{{OUTDOOR_RH_PERCENT}} </a:t>
            </a:r>
            <a:endParaRPr lang="en-US" sz="1350" dirty="0"/>
          </a:p>
        </p:txBody>
      </p:sp>
      <p:sp>
        <p:nvSpPr>
          <p:cNvPr id="62" name="Text 60"/>
          <p:cNvSpPr/>
          <p:nvPr/>
        </p:nvSpPr>
        <p:spPr>
          <a:xfrm>
            <a:off x="9726216" y="10977333"/>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a:t>
            </a:r>
            <a:endParaRPr lang="en-US" sz="1350" dirty="0"/>
          </a:p>
        </p:txBody>
      </p:sp>
      <p:sp>
        <p:nvSpPr>
          <p:cNvPr id="63" name="Shape 61"/>
          <p:cNvSpPr/>
          <p:nvPr/>
        </p:nvSpPr>
        <p:spPr>
          <a:xfrm>
            <a:off x="618173" y="11368691"/>
            <a:ext cx="13393936" cy="503635"/>
          </a:xfrm>
          <a:prstGeom prst="rect">
            <a:avLst/>
          </a:prstGeom>
          <a:solidFill>
            <a:srgbClr val="000000">
              <a:alpha val="4000"/>
            </a:srgbClr>
          </a:solidFill>
          <a:ln/>
        </p:spPr>
        <p:txBody>
          <a:bodyPr/>
          <a:lstStyle/>
          <a:p>
            <a:endParaRPr lang="en-ES"/>
          </a:p>
        </p:txBody>
      </p:sp>
      <p:sp>
        <p:nvSpPr>
          <p:cNvPr id="64" name="Text 62"/>
          <p:cNvSpPr/>
          <p:nvPr/>
        </p:nvSpPr>
        <p:spPr>
          <a:xfrm>
            <a:off x="792837" y="11480967"/>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Wind Speed</a:t>
            </a:r>
            <a:endParaRPr lang="en-US" sz="1350" dirty="0"/>
          </a:p>
        </p:txBody>
      </p:sp>
      <p:sp>
        <p:nvSpPr>
          <p:cNvPr id="65" name="Text 63"/>
          <p:cNvSpPr/>
          <p:nvPr/>
        </p:nvSpPr>
        <p:spPr>
          <a:xfrm>
            <a:off x="5262086" y="11480967"/>
            <a:ext cx="410765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{{WIND_SPEED_MPS}} </a:t>
            </a:r>
            <a:endParaRPr lang="en-US" sz="1350" dirty="0"/>
          </a:p>
        </p:txBody>
      </p:sp>
      <p:sp>
        <p:nvSpPr>
          <p:cNvPr id="66" name="Text 64"/>
          <p:cNvSpPr/>
          <p:nvPr/>
        </p:nvSpPr>
        <p:spPr>
          <a:xfrm>
            <a:off x="9726216" y="11480967"/>
            <a:ext cx="411146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m/s</a:t>
            </a:r>
            <a:endParaRPr lang="en-US" sz="1350" dirty="0"/>
          </a:p>
        </p:txBody>
      </p:sp>
      <p:sp>
        <p:nvSpPr>
          <p:cNvPr id="67" name="Shape 65"/>
          <p:cNvSpPr/>
          <p:nvPr/>
        </p:nvSpPr>
        <p:spPr>
          <a:xfrm>
            <a:off x="618173" y="11872326"/>
            <a:ext cx="13393936" cy="503635"/>
          </a:xfrm>
          <a:prstGeom prst="rect">
            <a:avLst/>
          </a:prstGeom>
          <a:solidFill>
            <a:srgbClr val="FFFFFF">
              <a:alpha val="4000"/>
            </a:srgbClr>
          </a:solidFill>
          <a:ln/>
        </p:spPr>
        <p:txBody>
          <a:bodyPr/>
          <a:lstStyle/>
          <a:p>
            <a:endParaRPr lang="en-ES"/>
          </a:p>
        </p:txBody>
      </p:sp>
      <p:sp>
        <p:nvSpPr>
          <p:cNvPr id="68" name="Text 66"/>
          <p:cNvSpPr/>
          <p:nvPr/>
        </p:nvSpPr>
        <p:spPr>
          <a:xfrm>
            <a:off x="792837" y="11984602"/>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Sky Conditions</a:t>
            </a:r>
            <a:endParaRPr lang="en-US" sz="1350" dirty="0"/>
          </a:p>
        </p:txBody>
      </p:sp>
      <p:sp>
        <p:nvSpPr>
          <p:cNvPr id="69" name="Text 67"/>
          <p:cNvSpPr/>
          <p:nvPr/>
        </p:nvSpPr>
        <p:spPr>
          <a:xfrm>
            <a:off x="5262086" y="11984602"/>
            <a:ext cx="4107656" cy="279083"/>
          </a:xfrm>
          <a:prstGeom prst="rect">
            <a:avLst/>
          </a:prstGeom>
          <a:noFill/>
          <a:ln/>
        </p:spPr>
        <p:txBody>
          <a:bodyPr wrap="none" lIns="0" tIns="0" rIns="0" bIns="0" rtlCol="0" anchor="t"/>
          <a:lstStyle/>
          <a:p>
            <a:pPr>
              <a:lnSpc>
                <a:spcPts val="2150"/>
              </a:lnSpc>
            </a:pPr>
            <a:r>
              <a:rPr lang="en-ES" sz="135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{{SKY_CONDITIONS}} </a:t>
            </a:r>
            <a:endParaRPr lang="en-US" sz="135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0" name="Text 68"/>
          <p:cNvSpPr/>
          <p:nvPr/>
        </p:nvSpPr>
        <p:spPr>
          <a:xfrm>
            <a:off x="9726216" y="11984602"/>
            <a:ext cx="4111466" cy="279083"/>
          </a:xfrm>
          <a:prstGeom prst="rect">
            <a:avLst/>
          </a:prstGeom>
          <a:noFill/>
          <a:ln/>
        </p:spPr>
        <p:txBody>
          <a:bodyPr wrap="none" lIns="0" tIns="0" rIns="0" bIns="0" rtlCol="0" anchor="t"/>
          <a:lstStyle/>
          <a:p>
            <a:pPr marL="0" indent="0" algn="l">
              <a:lnSpc>
                <a:spcPts val="2150"/>
              </a:lnSpc>
              <a:buNone/>
            </a:pPr>
            <a:endParaRPr lang="en-US" sz="1350" dirty="0"/>
          </a:p>
        </p:txBody>
      </p:sp>
      <p:sp>
        <p:nvSpPr>
          <p:cNvPr id="71" name="Shape 69"/>
          <p:cNvSpPr/>
          <p:nvPr/>
        </p:nvSpPr>
        <p:spPr>
          <a:xfrm>
            <a:off x="618173" y="12375961"/>
            <a:ext cx="13393936" cy="503635"/>
          </a:xfrm>
          <a:prstGeom prst="rect">
            <a:avLst/>
          </a:prstGeom>
          <a:solidFill>
            <a:srgbClr val="000000">
              <a:alpha val="4000"/>
            </a:srgbClr>
          </a:solidFill>
          <a:ln/>
        </p:spPr>
        <p:txBody>
          <a:bodyPr/>
          <a:lstStyle/>
          <a:p>
            <a:endParaRPr lang="en-ES"/>
          </a:p>
        </p:txBody>
      </p:sp>
      <p:sp>
        <p:nvSpPr>
          <p:cNvPr id="72" name="Text 70"/>
          <p:cNvSpPr/>
          <p:nvPr/>
        </p:nvSpPr>
        <p:spPr>
          <a:xfrm>
            <a:off x="792837" y="12488237"/>
            <a:ext cx="41127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Survey Date and Time</a:t>
            </a:r>
            <a:endParaRPr lang="en-US" sz="1350" dirty="0"/>
          </a:p>
        </p:txBody>
      </p:sp>
      <p:sp>
        <p:nvSpPr>
          <p:cNvPr id="73" name="Text 71"/>
          <p:cNvSpPr/>
          <p:nvPr/>
        </p:nvSpPr>
        <p:spPr>
          <a:xfrm>
            <a:off x="5262086" y="12488237"/>
            <a:ext cx="410765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{{ASSESSMENT_DATETIME}} </a:t>
            </a:r>
            <a:endParaRPr lang="en-US" sz="1350" dirty="0"/>
          </a:p>
        </p:txBody>
      </p:sp>
      <p:sp>
        <p:nvSpPr>
          <p:cNvPr id="74" name="Text 72"/>
          <p:cNvSpPr/>
          <p:nvPr/>
        </p:nvSpPr>
        <p:spPr>
          <a:xfrm>
            <a:off x="9726216" y="12488237"/>
            <a:ext cx="4111466" cy="279083"/>
          </a:xfrm>
          <a:prstGeom prst="rect">
            <a:avLst/>
          </a:prstGeom>
          <a:noFill/>
          <a:ln/>
        </p:spPr>
        <p:txBody>
          <a:bodyPr wrap="none" lIns="0" tIns="0" rIns="0" bIns="0" rtlCol="0" anchor="t"/>
          <a:lstStyle/>
          <a:p>
            <a:pPr marL="0" indent="0" algn="l">
              <a:lnSpc>
                <a:spcPts val="2150"/>
              </a:lnSpc>
              <a:buNone/>
            </a:pPr>
            <a:endParaRPr lang="en-US" sz="1350" dirty="0"/>
          </a:p>
        </p:txBody>
      </p:sp>
      <p:sp>
        <p:nvSpPr>
          <p:cNvPr id="81" name="Text 77"/>
          <p:cNvSpPr/>
          <p:nvPr/>
        </p:nvSpPr>
        <p:spPr>
          <a:xfrm>
            <a:off x="792837" y="19446278"/>
            <a:ext cx="13409176" cy="279083"/>
          </a:xfrm>
          <a:prstGeom prst="rect">
            <a:avLst/>
          </a:prstGeom>
          <a:noFill/>
          <a:ln/>
        </p:spPr>
        <p:txBody>
          <a:bodyPr wrap="none" lIns="0" tIns="0" rIns="0" bIns="0" rtlCol="0" anchor="t"/>
          <a:lstStyle/>
          <a:p>
            <a:pPr marL="0" indent="0" algn="l">
              <a:lnSpc>
                <a:spcPts val="2150"/>
              </a:lnSpc>
              <a:buNone/>
            </a:pPr>
            <a:r>
              <a:rPr lang="en-US" sz="1350" dirty="0">
                <a:solidFill>
                  <a:srgbClr val="49495A"/>
                </a:solidFill>
                <a:latin typeface="Open Sans" pitchFamily="34" charset="0"/>
                <a:ea typeface="Open Sans" pitchFamily="34" charset="-122"/>
                <a:cs typeface="Open Sans" pitchFamily="34" charset="-120"/>
              </a:rPr>
              <a:t>ThermalAI — indicative results (not an official EPC)</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97349" y="547926"/>
            <a:ext cx="6409253" cy="622697"/>
          </a:xfrm>
          <a:prstGeom prst="rect">
            <a:avLst/>
          </a:prstGeom>
          <a:noFill/>
          <a:ln/>
        </p:spPr>
        <p:txBody>
          <a:bodyPr wrap="none" lIns="0" tIns="0" rIns="0" bIns="0" rtlCol="0" anchor="t"/>
          <a:lstStyle/>
          <a:p>
            <a:pPr marL="0" indent="0" algn="l">
              <a:lnSpc>
                <a:spcPts val="4900"/>
              </a:lnSpc>
              <a:buNone/>
            </a:pPr>
            <a:r>
              <a:rPr lang="en-US" sz="3900" dirty="0">
                <a:solidFill>
                  <a:srgbClr val="403CCF"/>
                </a:solidFill>
                <a:latin typeface="Libre Baskerville" pitchFamily="34" charset="0"/>
                <a:ea typeface="Libre Baskerville" pitchFamily="34" charset="-122"/>
                <a:cs typeface="Libre Baskerville" pitchFamily="34" charset="-120"/>
              </a:rPr>
              <a:t>Thermal Analysis Results</a:t>
            </a:r>
            <a:endParaRPr lang="en-US" sz="3900" dirty="0"/>
          </a:p>
        </p:txBody>
      </p:sp>
      <p:sp>
        <p:nvSpPr>
          <p:cNvPr id="3" name="Text 1"/>
          <p:cNvSpPr/>
          <p:nvPr/>
        </p:nvSpPr>
        <p:spPr>
          <a:xfrm>
            <a:off x="697349" y="1569126"/>
            <a:ext cx="13235583" cy="1275399"/>
          </a:xfrm>
          <a:prstGeom prst="rect">
            <a:avLst/>
          </a:prstGeom>
          <a:noFill/>
          <a:ln/>
        </p:spPr>
        <p:txBody>
          <a:bodyPr wrap="square" lIns="0" tIns="0" rIns="0" bIns="0" rtlCol="0" anchor="t"/>
          <a:lstStyle/>
          <a:p>
            <a:pPr marL="0" indent="0" algn="l">
              <a:lnSpc>
                <a:spcPts val="2500"/>
              </a:lnSpc>
              <a:buNone/>
            </a:pPr>
            <a:r>
              <a:rPr lang="en-US" sz="1550" dirty="0" err="1">
                <a:solidFill>
                  <a:srgbClr val="49495A"/>
                </a:solidFill>
                <a:latin typeface="Open Sans" pitchFamily="34" charset="0"/>
                <a:ea typeface="Open Sans" pitchFamily="34" charset="-122"/>
                <a:cs typeface="Open Sans" pitchFamily="34" charset="-120"/>
              </a:rPr>
              <a:t>ThermalAI</a:t>
            </a:r>
            <a:r>
              <a:rPr lang="en-US" sz="1550" dirty="0">
                <a:solidFill>
                  <a:srgbClr val="49495A"/>
                </a:solidFill>
                <a:latin typeface="Open Sans" pitchFamily="34" charset="0"/>
                <a:ea typeface="Open Sans" pitchFamily="34" charset="-122"/>
                <a:cs typeface="Open Sans" pitchFamily="34" charset="-120"/>
              </a:rPr>
              <a:t> identifies zones of elevated heat loss across the building envelope. The most significant thermal anomalies are often concentrated in areas of structural discontinuity, including window-to-wall interfaces, roof-wall junctions, and service penetrations. Surface temperature measurements reveal temperature differentials ranging from 3°C to 12°C relative to adjacent well-insulated surfaces, indicating substantial variations in envelope thermal performance.</a:t>
            </a:r>
            <a:endParaRPr lang="en-US" sz="1550" dirty="0"/>
          </a:p>
        </p:txBody>
      </p:sp>
      <p:sp>
        <p:nvSpPr>
          <p:cNvPr id="4" name="Text 2"/>
          <p:cNvSpPr/>
          <p:nvPr/>
        </p:nvSpPr>
        <p:spPr>
          <a:xfrm>
            <a:off x="697348" y="3143372"/>
            <a:ext cx="11434781" cy="516018"/>
          </a:xfrm>
          <a:prstGeom prst="rect">
            <a:avLst/>
          </a:prstGeom>
          <a:noFill/>
          <a:ln/>
        </p:spPr>
        <p:txBody>
          <a:bodyPr wrap="none" lIns="0" tIns="0" rIns="0" bIns="0" rtlCol="0" anchor="t"/>
          <a:lstStyle/>
          <a:p>
            <a:pPr marL="0" indent="0" algn="l">
              <a:lnSpc>
                <a:spcPts val="3900"/>
              </a:lnSpc>
              <a:buNone/>
            </a:pPr>
            <a:r>
              <a:rPr lang="en-US" sz="3100" dirty="0">
                <a:solidFill>
                  <a:srgbClr val="403CCF"/>
                </a:solidFill>
                <a:latin typeface="Libre Baskerville" pitchFamily="34" charset="0"/>
                <a:ea typeface="Libre Baskerville" pitchFamily="34" charset="-122"/>
                <a:cs typeface="Libre Baskerville" pitchFamily="34" charset="-120"/>
              </a:rPr>
              <a:t>Instantaneous Heat Loss Measurement and Distribution</a:t>
            </a:r>
            <a:endParaRPr lang="en-US" sz="3100" dirty="0"/>
          </a:p>
        </p:txBody>
      </p:sp>
      <p:sp>
        <p:nvSpPr>
          <p:cNvPr id="5" name="Shape 3"/>
          <p:cNvSpPr/>
          <p:nvPr/>
        </p:nvSpPr>
        <p:spPr>
          <a:xfrm>
            <a:off x="697349" y="3940258"/>
            <a:ext cx="13235583" cy="2669741"/>
          </a:xfrm>
          <a:prstGeom prst="roundRect">
            <a:avLst>
              <a:gd name="adj" fmla="val 641"/>
            </a:avLst>
          </a:prstGeom>
          <a:noFill/>
          <a:ln w="7620">
            <a:solidFill>
              <a:srgbClr val="000000">
                <a:alpha val="8000"/>
              </a:srgbClr>
            </a:solidFill>
            <a:prstDash val="solid"/>
          </a:ln>
        </p:spPr>
        <p:txBody>
          <a:bodyPr/>
          <a:lstStyle/>
          <a:p>
            <a:endParaRPr lang="en-ES"/>
          </a:p>
        </p:txBody>
      </p:sp>
      <p:sp>
        <p:nvSpPr>
          <p:cNvPr id="6" name="Shape 4"/>
          <p:cNvSpPr/>
          <p:nvPr/>
        </p:nvSpPr>
        <p:spPr>
          <a:xfrm>
            <a:off x="704969" y="3947878"/>
            <a:ext cx="13220343" cy="573167"/>
          </a:xfrm>
          <a:prstGeom prst="rect">
            <a:avLst/>
          </a:prstGeom>
          <a:solidFill>
            <a:srgbClr val="FFFFFF">
              <a:alpha val="4000"/>
            </a:srgbClr>
          </a:solidFill>
          <a:ln/>
        </p:spPr>
        <p:txBody>
          <a:bodyPr/>
          <a:lstStyle/>
          <a:p>
            <a:endParaRPr lang="en-ES"/>
          </a:p>
        </p:txBody>
      </p:sp>
      <p:sp>
        <p:nvSpPr>
          <p:cNvPr id="7" name="Text 5"/>
          <p:cNvSpPr/>
          <p:nvPr/>
        </p:nvSpPr>
        <p:spPr>
          <a:xfrm>
            <a:off x="904399" y="4075037"/>
            <a:ext cx="2241828" cy="318850"/>
          </a:xfrm>
          <a:prstGeom prst="rect">
            <a:avLst/>
          </a:prstGeom>
          <a:noFill/>
          <a:ln/>
        </p:spPr>
        <p:txBody>
          <a:bodyPr wrap="none" lIns="0" tIns="0" rIns="0" bIns="0" rtlCol="0" anchor="t"/>
          <a:lstStyle/>
          <a:p>
            <a:pPr marL="0" indent="0" algn="l">
              <a:lnSpc>
                <a:spcPts val="2500"/>
              </a:lnSpc>
              <a:buNone/>
            </a:pPr>
            <a:r>
              <a:rPr lang="en-US" sz="1550" b="1" dirty="0">
                <a:solidFill>
                  <a:srgbClr val="49495A"/>
                </a:solidFill>
                <a:latin typeface="Open Sans" pitchFamily="34" charset="0"/>
                <a:ea typeface="Open Sans" pitchFamily="34" charset="-122"/>
                <a:cs typeface="Open Sans" pitchFamily="34" charset="-120"/>
              </a:rPr>
              <a:t>Envelope Component</a:t>
            </a:r>
            <a:endParaRPr lang="en-US" sz="1550" dirty="0"/>
          </a:p>
        </p:txBody>
      </p:sp>
      <p:sp>
        <p:nvSpPr>
          <p:cNvPr id="8" name="Text 6"/>
          <p:cNvSpPr/>
          <p:nvPr/>
        </p:nvSpPr>
        <p:spPr>
          <a:xfrm>
            <a:off x="2719463" y="4075037"/>
            <a:ext cx="2238018" cy="318850"/>
          </a:xfrm>
          <a:prstGeom prst="rect">
            <a:avLst/>
          </a:prstGeom>
          <a:noFill/>
          <a:ln/>
        </p:spPr>
        <p:txBody>
          <a:bodyPr wrap="none" lIns="0" tIns="0" rIns="0" bIns="0" rtlCol="0" anchor="t"/>
          <a:lstStyle/>
          <a:p>
            <a:pPr marL="0" indent="0" algn="ctr">
              <a:lnSpc>
                <a:spcPts val="2500"/>
              </a:lnSpc>
              <a:buNone/>
            </a:pPr>
            <a:r>
              <a:rPr lang="en-US" sz="1550" b="1" dirty="0">
                <a:solidFill>
                  <a:srgbClr val="49495A"/>
                </a:solidFill>
                <a:latin typeface="Open Sans" pitchFamily="34" charset="0"/>
                <a:ea typeface="Open Sans" pitchFamily="34" charset="-122"/>
                <a:cs typeface="Open Sans" pitchFamily="34" charset="-120"/>
              </a:rPr>
              <a:t>Area (m²)</a:t>
            </a:r>
            <a:endParaRPr lang="en-US" sz="1550" dirty="0"/>
          </a:p>
        </p:txBody>
      </p:sp>
      <p:sp>
        <p:nvSpPr>
          <p:cNvPr id="9" name="Text 7"/>
          <p:cNvSpPr/>
          <p:nvPr/>
        </p:nvSpPr>
        <p:spPr>
          <a:xfrm>
            <a:off x="6849863" y="4105398"/>
            <a:ext cx="2238018" cy="318850"/>
          </a:xfrm>
          <a:prstGeom prst="rect">
            <a:avLst/>
          </a:prstGeom>
          <a:noFill/>
          <a:ln/>
        </p:spPr>
        <p:txBody>
          <a:bodyPr wrap="none" lIns="0" tIns="0" rIns="0" bIns="0" rtlCol="0" anchor="t"/>
          <a:lstStyle/>
          <a:p>
            <a:pPr marL="0" indent="0" algn="ctr">
              <a:lnSpc>
                <a:spcPts val="2500"/>
              </a:lnSpc>
              <a:buNone/>
            </a:pPr>
            <a:r>
              <a:rPr lang="en-US" sz="1550" b="1" dirty="0">
                <a:solidFill>
                  <a:srgbClr val="49495A"/>
                </a:solidFill>
                <a:latin typeface="Open Sans" pitchFamily="34" charset="0"/>
                <a:ea typeface="Open Sans" pitchFamily="34" charset="-122"/>
                <a:cs typeface="Open Sans" pitchFamily="34" charset="-120"/>
              </a:rPr>
              <a:t>Avg. Heat Flux (W/m²)</a:t>
            </a:r>
            <a:endParaRPr lang="en-US" sz="1550" dirty="0"/>
          </a:p>
        </p:txBody>
      </p:sp>
      <p:sp>
        <p:nvSpPr>
          <p:cNvPr id="10" name="Text 8"/>
          <p:cNvSpPr/>
          <p:nvPr/>
        </p:nvSpPr>
        <p:spPr>
          <a:xfrm>
            <a:off x="9175100" y="4091874"/>
            <a:ext cx="2238018" cy="318850"/>
          </a:xfrm>
          <a:prstGeom prst="rect">
            <a:avLst/>
          </a:prstGeom>
          <a:noFill/>
          <a:ln/>
        </p:spPr>
        <p:txBody>
          <a:bodyPr wrap="none" lIns="0" tIns="0" rIns="0" bIns="0" rtlCol="0" anchor="t"/>
          <a:lstStyle/>
          <a:p>
            <a:pPr marL="0" indent="0" algn="ctr">
              <a:lnSpc>
                <a:spcPts val="2500"/>
              </a:lnSpc>
              <a:buNone/>
            </a:pPr>
            <a:r>
              <a:rPr lang="en-US" sz="1550" b="1" dirty="0">
                <a:solidFill>
                  <a:srgbClr val="49495A"/>
                </a:solidFill>
                <a:latin typeface="Open Sans" pitchFamily="34" charset="0"/>
                <a:ea typeface="Open Sans" pitchFamily="34" charset="-122"/>
                <a:cs typeface="Open Sans" pitchFamily="34" charset="-120"/>
              </a:rPr>
              <a:t>Total Heat Loss (W)</a:t>
            </a:r>
            <a:endParaRPr lang="en-US" sz="1550" dirty="0"/>
          </a:p>
        </p:txBody>
      </p:sp>
      <p:sp>
        <p:nvSpPr>
          <p:cNvPr id="11" name="Text 9"/>
          <p:cNvSpPr/>
          <p:nvPr/>
        </p:nvSpPr>
        <p:spPr>
          <a:xfrm>
            <a:off x="4630765" y="4105398"/>
            <a:ext cx="2241828" cy="318850"/>
          </a:xfrm>
          <a:prstGeom prst="rect">
            <a:avLst/>
          </a:prstGeom>
          <a:noFill/>
          <a:ln/>
        </p:spPr>
        <p:txBody>
          <a:bodyPr wrap="none" lIns="0" tIns="0" rIns="0" bIns="0" rtlCol="0" anchor="t"/>
          <a:lstStyle/>
          <a:p>
            <a:pPr marL="0" indent="0" algn="ctr">
              <a:lnSpc>
                <a:spcPts val="2500"/>
              </a:lnSpc>
              <a:buNone/>
            </a:pPr>
            <a:r>
              <a:rPr lang="en-US" sz="1550" b="1" dirty="0">
                <a:solidFill>
                  <a:srgbClr val="49495A"/>
                </a:solidFill>
                <a:latin typeface="Open Sans" pitchFamily="34" charset="0"/>
                <a:ea typeface="Open Sans" pitchFamily="34" charset="-122"/>
                <a:cs typeface="Open Sans" pitchFamily="34" charset="-120"/>
              </a:rPr>
              <a:t>% of Total Area</a:t>
            </a:r>
            <a:endParaRPr lang="en-US" sz="1550" dirty="0"/>
          </a:p>
        </p:txBody>
      </p:sp>
      <p:sp>
        <p:nvSpPr>
          <p:cNvPr id="12" name="Shape 10"/>
          <p:cNvSpPr/>
          <p:nvPr/>
        </p:nvSpPr>
        <p:spPr>
          <a:xfrm>
            <a:off x="704969" y="5121504"/>
            <a:ext cx="13220343" cy="573167"/>
          </a:xfrm>
          <a:prstGeom prst="rect">
            <a:avLst/>
          </a:prstGeom>
          <a:solidFill>
            <a:srgbClr val="000000">
              <a:alpha val="4000"/>
            </a:srgbClr>
          </a:solidFill>
          <a:ln/>
        </p:spPr>
        <p:txBody>
          <a:bodyPr/>
          <a:lstStyle/>
          <a:p>
            <a:endParaRPr lang="en-ES"/>
          </a:p>
        </p:txBody>
      </p:sp>
      <p:sp>
        <p:nvSpPr>
          <p:cNvPr id="13" name="Text 11"/>
          <p:cNvSpPr/>
          <p:nvPr/>
        </p:nvSpPr>
        <p:spPr>
          <a:xfrm>
            <a:off x="904399" y="4648204"/>
            <a:ext cx="2241828"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Wall</a:t>
            </a:r>
            <a:endParaRPr lang="en-US" sz="1550" dirty="0"/>
          </a:p>
        </p:txBody>
      </p:sp>
      <p:sp>
        <p:nvSpPr>
          <p:cNvPr id="14" name="Text 12"/>
          <p:cNvSpPr/>
          <p:nvPr/>
        </p:nvSpPr>
        <p:spPr>
          <a:xfrm>
            <a:off x="2719463" y="4648204"/>
            <a:ext cx="2238018" cy="318850"/>
          </a:xfrm>
          <a:prstGeom prst="rect">
            <a:avLst/>
          </a:prstGeom>
          <a:noFill/>
          <a:ln/>
        </p:spPr>
        <p:txBody>
          <a:bodyPr wrap="none" lIns="0" tIns="0" rIns="0" bIns="0" rtlCol="0" anchor="t"/>
          <a:lstStyle/>
          <a:p>
            <a:pPr algn="ctr">
              <a:lnSpc>
                <a:spcPts val="2500"/>
              </a:lnSpc>
            </a:pPr>
            <a:r>
              <a:rPr lang="en-US" sz="1550" dirty="0"/>
              <a:t>{{WALL_AREA_M2}}</a:t>
            </a:r>
          </a:p>
        </p:txBody>
      </p:sp>
      <p:sp>
        <p:nvSpPr>
          <p:cNvPr id="15" name="Text 13"/>
          <p:cNvSpPr/>
          <p:nvPr/>
        </p:nvSpPr>
        <p:spPr>
          <a:xfrm>
            <a:off x="6849863" y="4678565"/>
            <a:ext cx="2238018" cy="318850"/>
          </a:xfrm>
          <a:prstGeom prst="rect">
            <a:avLst/>
          </a:prstGeom>
          <a:noFill/>
          <a:ln/>
        </p:spPr>
        <p:txBody>
          <a:bodyPr wrap="none" lIns="0" tIns="0" rIns="0" bIns="0" rtlCol="0" anchor="t"/>
          <a:lstStyle/>
          <a:p>
            <a:pPr marL="0" indent="0" algn="ctr">
              <a:lnSpc>
                <a:spcPts val="2500"/>
              </a:lnSpc>
              <a:buNone/>
            </a:pPr>
            <a:r>
              <a:rPr lang="en-US" sz="1550" dirty="0"/>
              <a:t>{{WALL_HEAT_FLUX_W_M2}}</a:t>
            </a:r>
          </a:p>
        </p:txBody>
      </p:sp>
      <p:sp>
        <p:nvSpPr>
          <p:cNvPr id="16" name="Text 14"/>
          <p:cNvSpPr/>
          <p:nvPr/>
        </p:nvSpPr>
        <p:spPr>
          <a:xfrm>
            <a:off x="9175100" y="4665041"/>
            <a:ext cx="2238018" cy="318850"/>
          </a:xfrm>
          <a:prstGeom prst="rect">
            <a:avLst/>
          </a:prstGeom>
          <a:noFill/>
          <a:ln/>
        </p:spPr>
        <p:txBody>
          <a:bodyPr wrap="none" lIns="0" tIns="0" rIns="0" bIns="0" rtlCol="0" anchor="t"/>
          <a:lstStyle/>
          <a:p>
            <a:pPr algn="ctr">
              <a:lnSpc>
                <a:spcPts val="2500"/>
              </a:lnSpc>
            </a:pPr>
            <a:r>
              <a:rPr lang="en-US" sz="1550" dirty="0"/>
              <a:t>{{WALL_HEAT_LOSS_W}}</a:t>
            </a:r>
          </a:p>
        </p:txBody>
      </p:sp>
      <p:sp>
        <p:nvSpPr>
          <p:cNvPr id="17" name="Text 15"/>
          <p:cNvSpPr/>
          <p:nvPr/>
        </p:nvSpPr>
        <p:spPr>
          <a:xfrm>
            <a:off x="4630765" y="4678565"/>
            <a:ext cx="2241828" cy="318850"/>
          </a:xfrm>
          <a:prstGeom prst="rect">
            <a:avLst/>
          </a:prstGeom>
          <a:noFill/>
          <a:ln/>
        </p:spPr>
        <p:txBody>
          <a:bodyPr wrap="none" lIns="0" tIns="0" rIns="0" bIns="0" rtlCol="0" anchor="t"/>
          <a:lstStyle/>
          <a:p>
            <a:pPr algn="ctr">
              <a:lnSpc>
                <a:spcPts val="2500"/>
              </a:lnSpc>
            </a:pPr>
            <a:r>
              <a:rPr lang="en-US" sz="1550" dirty="0">
                <a:solidFill>
                  <a:srgbClr val="49495A"/>
                </a:solidFill>
                <a:latin typeface="Open Sans" pitchFamily="34" charset="0"/>
                <a:ea typeface="Open Sans" pitchFamily="34" charset="-122"/>
                <a:cs typeface="Open Sans" pitchFamily="34" charset="-120"/>
              </a:rPr>
              <a:t>{{WALL_TO_FACADE_PCT}}%</a:t>
            </a:r>
            <a:endParaRPr lang="en-US" sz="1550" dirty="0"/>
          </a:p>
        </p:txBody>
      </p:sp>
      <p:sp>
        <p:nvSpPr>
          <p:cNvPr id="18" name="Shape 16"/>
          <p:cNvSpPr/>
          <p:nvPr/>
        </p:nvSpPr>
        <p:spPr>
          <a:xfrm>
            <a:off x="704969" y="5094213"/>
            <a:ext cx="13220343" cy="573167"/>
          </a:xfrm>
          <a:prstGeom prst="rect">
            <a:avLst/>
          </a:prstGeom>
          <a:solidFill>
            <a:srgbClr val="FFFFFF">
              <a:alpha val="4000"/>
            </a:srgbClr>
          </a:solidFill>
          <a:ln/>
        </p:spPr>
        <p:txBody>
          <a:bodyPr/>
          <a:lstStyle/>
          <a:p>
            <a:endParaRPr lang="en-ES"/>
          </a:p>
        </p:txBody>
      </p:sp>
      <p:sp>
        <p:nvSpPr>
          <p:cNvPr id="19" name="Text 17"/>
          <p:cNvSpPr/>
          <p:nvPr/>
        </p:nvSpPr>
        <p:spPr>
          <a:xfrm>
            <a:off x="904399" y="5221371"/>
            <a:ext cx="2241828"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Windows</a:t>
            </a:r>
            <a:endParaRPr lang="en-US" sz="1550" dirty="0"/>
          </a:p>
        </p:txBody>
      </p:sp>
      <p:sp>
        <p:nvSpPr>
          <p:cNvPr id="20" name="Text 18"/>
          <p:cNvSpPr/>
          <p:nvPr/>
        </p:nvSpPr>
        <p:spPr>
          <a:xfrm>
            <a:off x="2719463" y="5221371"/>
            <a:ext cx="2238018" cy="318850"/>
          </a:xfrm>
          <a:prstGeom prst="rect">
            <a:avLst/>
          </a:prstGeom>
          <a:noFill/>
          <a:ln/>
        </p:spPr>
        <p:txBody>
          <a:bodyPr wrap="none" lIns="0" tIns="0" rIns="0" bIns="0" rtlCol="0" anchor="t"/>
          <a:lstStyle/>
          <a:p>
            <a:pPr marL="0" indent="0" algn="ctr">
              <a:lnSpc>
                <a:spcPts val="2500"/>
              </a:lnSpc>
              <a:buNone/>
            </a:pPr>
            <a:r>
              <a:rPr lang="en-US" sz="1550" dirty="0">
                <a:solidFill>
                  <a:srgbClr val="49495A"/>
                </a:solidFill>
                <a:latin typeface="Open Sans" pitchFamily="34" charset="0"/>
                <a:ea typeface="Open Sans" pitchFamily="34" charset="-122"/>
                <a:cs typeface="Open Sans" pitchFamily="34" charset="-120"/>
              </a:rPr>
              <a:t>{{WINDOW_AREA_M2}}</a:t>
            </a:r>
            <a:endParaRPr lang="en-US" sz="1550" dirty="0"/>
          </a:p>
        </p:txBody>
      </p:sp>
      <p:sp>
        <p:nvSpPr>
          <p:cNvPr id="21" name="Text 19"/>
          <p:cNvSpPr/>
          <p:nvPr/>
        </p:nvSpPr>
        <p:spPr>
          <a:xfrm>
            <a:off x="6849863" y="5251732"/>
            <a:ext cx="2238018" cy="318850"/>
          </a:xfrm>
          <a:prstGeom prst="rect">
            <a:avLst/>
          </a:prstGeom>
          <a:noFill/>
          <a:ln/>
        </p:spPr>
        <p:txBody>
          <a:bodyPr wrap="none" lIns="0" tIns="0" rIns="0" bIns="0" rtlCol="0" anchor="t"/>
          <a:lstStyle/>
          <a:p>
            <a:pPr algn="ctr">
              <a:lnSpc>
                <a:spcPts val="2500"/>
              </a:lnSpc>
            </a:pPr>
            <a:r>
              <a:rPr lang="en-US" sz="1550" dirty="0"/>
              <a:t>{{WINDOW_HEAT_FLUX_W_M2}}</a:t>
            </a:r>
          </a:p>
        </p:txBody>
      </p:sp>
      <p:sp>
        <p:nvSpPr>
          <p:cNvPr id="22" name="Text 20"/>
          <p:cNvSpPr/>
          <p:nvPr/>
        </p:nvSpPr>
        <p:spPr>
          <a:xfrm>
            <a:off x="9175100" y="5238208"/>
            <a:ext cx="2238018" cy="318850"/>
          </a:xfrm>
          <a:prstGeom prst="rect">
            <a:avLst/>
          </a:prstGeom>
          <a:noFill/>
          <a:ln/>
        </p:spPr>
        <p:txBody>
          <a:bodyPr wrap="none" lIns="0" tIns="0" rIns="0" bIns="0" rtlCol="0" anchor="t"/>
          <a:lstStyle/>
          <a:p>
            <a:pPr algn="ctr">
              <a:lnSpc>
                <a:spcPts val="2500"/>
              </a:lnSpc>
            </a:pPr>
            <a:r>
              <a:rPr lang="en-US" sz="1550" dirty="0"/>
              <a:t>{{WINDOW_HEAT_LOSS_W}}</a:t>
            </a:r>
          </a:p>
        </p:txBody>
      </p:sp>
      <p:sp>
        <p:nvSpPr>
          <p:cNvPr id="23" name="Text 21"/>
          <p:cNvSpPr/>
          <p:nvPr/>
        </p:nvSpPr>
        <p:spPr>
          <a:xfrm>
            <a:off x="4630765" y="5251732"/>
            <a:ext cx="2241828" cy="318850"/>
          </a:xfrm>
          <a:prstGeom prst="rect">
            <a:avLst/>
          </a:prstGeom>
          <a:noFill/>
          <a:ln/>
        </p:spPr>
        <p:txBody>
          <a:bodyPr wrap="none" lIns="0" tIns="0" rIns="0" bIns="0" rtlCol="0" anchor="t"/>
          <a:lstStyle/>
          <a:p>
            <a:pPr algn="ctr">
              <a:lnSpc>
                <a:spcPts val="2500"/>
              </a:lnSpc>
            </a:pPr>
            <a:r>
              <a:rPr lang="en-US" sz="1550" dirty="0">
                <a:solidFill>
                  <a:srgbClr val="49495A"/>
                </a:solidFill>
                <a:latin typeface="Open Sans" pitchFamily="34" charset="0"/>
                <a:ea typeface="Open Sans" pitchFamily="34" charset="-122"/>
                <a:cs typeface="Open Sans" pitchFamily="34" charset="-120"/>
              </a:rPr>
              <a:t>{{WINDOW_TO_FACADE_PCT}}%</a:t>
            </a:r>
            <a:endParaRPr lang="en-US" sz="1550" dirty="0"/>
          </a:p>
        </p:txBody>
      </p:sp>
      <p:sp>
        <p:nvSpPr>
          <p:cNvPr id="43" name="Text 41"/>
          <p:cNvSpPr/>
          <p:nvPr/>
        </p:nvSpPr>
        <p:spPr>
          <a:xfrm>
            <a:off x="904399" y="5941415"/>
            <a:ext cx="2241828" cy="637699"/>
          </a:xfrm>
          <a:prstGeom prst="rect">
            <a:avLst/>
          </a:prstGeom>
          <a:noFill/>
          <a:ln/>
        </p:spPr>
        <p:txBody>
          <a:bodyPr wrap="square" lIns="0" tIns="0" rIns="0" bIns="0" rtlCol="0" anchor="t"/>
          <a:lstStyle/>
          <a:p>
            <a:pPr marL="0" indent="0" algn="l">
              <a:lnSpc>
                <a:spcPts val="2500"/>
              </a:lnSpc>
              <a:buNone/>
            </a:pPr>
            <a:r>
              <a:rPr lang="en-US" sz="1550" b="1" dirty="0">
                <a:solidFill>
                  <a:srgbClr val="49495A"/>
                </a:solidFill>
                <a:latin typeface="Open Sans" pitchFamily="34" charset="0"/>
                <a:ea typeface="Open Sans" pitchFamily="34" charset="-122"/>
                <a:cs typeface="Open Sans" pitchFamily="34" charset="-120"/>
              </a:rPr>
              <a:t>Total Façade</a:t>
            </a:r>
            <a:endParaRPr lang="en-US" sz="1550" dirty="0"/>
          </a:p>
        </p:txBody>
      </p:sp>
      <p:sp>
        <p:nvSpPr>
          <p:cNvPr id="44" name="Text 42"/>
          <p:cNvSpPr/>
          <p:nvPr/>
        </p:nvSpPr>
        <p:spPr>
          <a:xfrm>
            <a:off x="2719463" y="5947492"/>
            <a:ext cx="2238018" cy="318850"/>
          </a:xfrm>
          <a:prstGeom prst="rect">
            <a:avLst/>
          </a:prstGeom>
          <a:noFill/>
          <a:ln/>
        </p:spPr>
        <p:txBody>
          <a:bodyPr wrap="none" lIns="0" tIns="0" rIns="0" bIns="0" rtlCol="0" anchor="t"/>
          <a:lstStyle/>
          <a:p>
            <a:pPr algn="ctr">
              <a:lnSpc>
                <a:spcPts val="2500"/>
              </a:lnSpc>
            </a:pPr>
            <a:r>
              <a:rPr lang="en-GB" b="1" dirty="0"/>
              <a:t>{{FACADE_AREA_M2}}</a:t>
            </a:r>
            <a:endParaRPr lang="en-US" sz="1550" dirty="0"/>
          </a:p>
        </p:txBody>
      </p:sp>
      <p:sp>
        <p:nvSpPr>
          <p:cNvPr id="45" name="Text 43"/>
          <p:cNvSpPr/>
          <p:nvPr/>
        </p:nvSpPr>
        <p:spPr>
          <a:xfrm>
            <a:off x="6867367" y="5945139"/>
            <a:ext cx="2238018" cy="318850"/>
          </a:xfrm>
          <a:prstGeom prst="rect">
            <a:avLst/>
          </a:prstGeom>
          <a:noFill/>
          <a:ln/>
        </p:spPr>
        <p:txBody>
          <a:bodyPr wrap="none" lIns="0" tIns="0" rIns="0" bIns="0" rtlCol="0" anchor="t"/>
          <a:lstStyle/>
          <a:p>
            <a:pPr marL="0" indent="0" algn="ctr">
              <a:lnSpc>
                <a:spcPts val="2500"/>
              </a:lnSpc>
              <a:buNone/>
            </a:pPr>
            <a:r>
              <a:rPr lang="en-US" sz="1550" b="1" dirty="0"/>
              <a:t>{{FACADE_HEAT_FLUX_W_M2}}</a:t>
            </a:r>
          </a:p>
          <a:p>
            <a:pPr marL="0" indent="0" algn="ctr">
              <a:lnSpc>
                <a:spcPts val="2500"/>
              </a:lnSpc>
              <a:buNone/>
            </a:pPr>
            <a:endParaRPr lang="en-US" sz="1550" dirty="0"/>
          </a:p>
        </p:txBody>
      </p:sp>
      <p:sp>
        <p:nvSpPr>
          <p:cNvPr id="46" name="Text 44"/>
          <p:cNvSpPr/>
          <p:nvPr/>
        </p:nvSpPr>
        <p:spPr>
          <a:xfrm>
            <a:off x="9174980" y="5946129"/>
            <a:ext cx="2238018" cy="318850"/>
          </a:xfrm>
          <a:prstGeom prst="rect">
            <a:avLst/>
          </a:prstGeom>
          <a:noFill/>
          <a:ln/>
        </p:spPr>
        <p:txBody>
          <a:bodyPr wrap="none" lIns="0" tIns="0" rIns="0" bIns="0" rtlCol="0" anchor="t"/>
          <a:lstStyle/>
          <a:p>
            <a:pPr algn="ctr">
              <a:lnSpc>
                <a:spcPts val="2500"/>
              </a:lnSpc>
            </a:pPr>
            <a:r>
              <a:rPr lang="en-US" sz="1550" b="1" dirty="0"/>
              <a:t>{{FACADE_HEAT_LOSS_W}}</a:t>
            </a:r>
          </a:p>
          <a:p>
            <a:pPr marL="0" indent="0" algn="ctr">
              <a:lnSpc>
                <a:spcPts val="2500"/>
              </a:lnSpc>
              <a:buNone/>
            </a:pPr>
            <a:endParaRPr lang="en-US" sz="1550" b="1" dirty="0"/>
          </a:p>
        </p:txBody>
      </p:sp>
      <p:sp>
        <p:nvSpPr>
          <p:cNvPr id="47" name="Text 45"/>
          <p:cNvSpPr/>
          <p:nvPr/>
        </p:nvSpPr>
        <p:spPr>
          <a:xfrm>
            <a:off x="4630765" y="5952132"/>
            <a:ext cx="2241828" cy="318850"/>
          </a:xfrm>
          <a:prstGeom prst="rect">
            <a:avLst/>
          </a:prstGeom>
          <a:noFill/>
          <a:ln/>
        </p:spPr>
        <p:txBody>
          <a:bodyPr wrap="none" lIns="0" tIns="0" rIns="0" bIns="0" rtlCol="0" anchor="t"/>
          <a:lstStyle/>
          <a:p>
            <a:pPr marL="0" indent="0" algn="ctr">
              <a:lnSpc>
                <a:spcPts val="2500"/>
              </a:lnSpc>
              <a:buNone/>
            </a:pPr>
            <a:r>
              <a:rPr lang="en-US" sz="1550" b="1" dirty="0">
                <a:solidFill>
                  <a:srgbClr val="49495A"/>
                </a:solidFill>
                <a:latin typeface="Open Sans" pitchFamily="34" charset="0"/>
                <a:ea typeface="Open Sans" pitchFamily="34" charset="-122"/>
                <a:cs typeface="Open Sans" pitchFamily="34" charset="-120"/>
              </a:rPr>
              <a:t>100%</a:t>
            </a:r>
            <a:endParaRPr lang="en-US" sz="1550" dirty="0"/>
          </a:p>
        </p:txBody>
      </p:sp>
      <p:sp>
        <p:nvSpPr>
          <p:cNvPr id="48" name="Text 46"/>
          <p:cNvSpPr/>
          <p:nvPr/>
        </p:nvSpPr>
        <p:spPr>
          <a:xfrm>
            <a:off x="697349" y="6899878"/>
            <a:ext cx="6297930" cy="498039"/>
          </a:xfrm>
          <a:prstGeom prst="rect">
            <a:avLst/>
          </a:prstGeom>
          <a:noFill/>
          <a:ln/>
        </p:spPr>
        <p:txBody>
          <a:bodyPr wrap="none" lIns="0" tIns="0" rIns="0" bIns="0" rtlCol="0" anchor="t"/>
          <a:lstStyle/>
          <a:p>
            <a:pPr marL="0" indent="0" algn="l">
              <a:lnSpc>
                <a:spcPts val="3900"/>
              </a:lnSpc>
              <a:buNone/>
            </a:pPr>
            <a:r>
              <a:rPr lang="en-US" sz="3100" dirty="0">
                <a:solidFill>
                  <a:srgbClr val="403CCF"/>
                </a:solidFill>
                <a:latin typeface="Libre Baskerville" pitchFamily="34" charset="0"/>
                <a:ea typeface="Libre Baskerville" pitchFamily="34" charset="-122"/>
                <a:cs typeface="Libre Baskerville" pitchFamily="34" charset="-120"/>
              </a:rPr>
              <a:t>Annual Energy Loss Projection</a:t>
            </a:r>
            <a:endParaRPr lang="en-US" sz="3100" dirty="0"/>
          </a:p>
        </p:txBody>
      </p:sp>
      <p:sp>
        <p:nvSpPr>
          <p:cNvPr id="49" name="Shape 47"/>
          <p:cNvSpPr/>
          <p:nvPr/>
        </p:nvSpPr>
        <p:spPr>
          <a:xfrm>
            <a:off x="689729" y="7442804"/>
            <a:ext cx="13235583" cy="3580068"/>
          </a:xfrm>
          <a:prstGeom prst="roundRect">
            <a:avLst>
              <a:gd name="adj" fmla="val 688"/>
            </a:avLst>
          </a:prstGeom>
          <a:noFill/>
          <a:ln w="7620">
            <a:solidFill>
              <a:srgbClr val="000000">
                <a:alpha val="8000"/>
              </a:srgbClr>
            </a:solidFill>
            <a:prstDash val="solid"/>
          </a:ln>
        </p:spPr>
        <p:txBody>
          <a:bodyPr/>
          <a:lstStyle/>
          <a:p>
            <a:endParaRPr lang="en-ES"/>
          </a:p>
        </p:txBody>
      </p:sp>
      <p:sp>
        <p:nvSpPr>
          <p:cNvPr id="50" name="Shape 48"/>
          <p:cNvSpPr/>
          <p:nvPr/>
        </p:nvSpPr>
        <p:spPr>
          <a:xfrm>
            <a:off x="704969" y="9217051"/>
            <a:ext cx="13220343" cy="573167"/>
          </a:xfrm>
          <a:prstGeom prst="rect">
            <a:avLst/>
          </a:prstGeom>
          <a:solidFill>
            <a:srgbClr val="FFFFFF">
              <a:alpha val="4000"/>
            </a:srgbClr>
          </a:solidFill>
          <a:ln/>
        </p:spPr>
        <p:txBody>
          <a:bodyPr/>
          <a:lstStyle/>
          <a:p>
            <a:endParaRPr lang="en-ES"/>
          </a:p>
        </p:txBody>
      </p:sp>
      <p:sp>
        <p:nvSpPr>
          <p:cNvPr id="51" name="Text 49"/>
          <p:cNvSpPr/>
          <p:nvPr/>
        </p:nvSpPr>
        <p:spPr>
          <a:xfrm>
            <a:off x="904399" y="7715431"/>
            <a:ext cx="4005382" cy="318850"/>
          </a:xfrm>
          <a:prstGeom prst="rect">
            <a:avLst/>
          </a:prstGeom>
          <a:noFill/>
          <a:ln/>
        </p:spPr>
        <p:txBody>
          <a:bodyPr wrap="none" lIns="0" tIns="0" rIns="0" bIns="0" rtlCol="0" anchor="t"/>
          <a:lstStyle/>
          <a:p>
            <a:pPr marL="0" indent="0" algn="l">
              <a:lnSpc>
                <a:spcPts val="2500"/>
              </a:lnSpc>
              <a:buNone/>
            </a:pPr>
            <a:r>
              <a:rPr lang="en-US" sz="1550" b="1" dirty="0">
                <a:solidFill>
                  <a:srgbClr val="49495A"/>
                </a:solidFill>
                <a:latin typeface="Open Sans" pitchFamily="34" charset="0"/>
                <a:ea typeface="Open Sans" pitchFamily="34" charset="-122"/>
                <a:cs typeface="Open Sans" pitchFamily="34" charset="-120"/>
              </a:rPr>
              <a:t>Metric</a:t>
            </a:r>
            <a:endParaRPr lang="en-US" sz="1550" dirty="0"/>
          </a:p>
        </p:txBody>
      </p:sp>
      <p:sp>
        <p:nvSpPr>
          <p:cNvPr id="52" name="Text 50"/>
          <p:cNvSpPr/>
          <p:nvPr/>
        </p:nvSpPr>
        <p:spPr>
          <a:xfrm>
            <a:off x="5893295" y="7715431"/>
            <a:ext cx="4000262" cy="318850"/>
          </a:xfrm>
          <a:prstGeom prst="rect">
            <a:avLst/>
          </a:prstGeom>
          <a:noFill/>
          <a:ln/>
        </p:spPr>
        <p:txBody>
          <a:bodyPr wrap="none" lIns="0" tIns="0" rIns="0" bIns="0" rtlCol="0" anchor="t"/>
          <a:lstStyle/>
          <a:p>
            <a:pPr marL="0" indent="0" algn="l">
              <a:lnSpc>
                <a:spcPts val="2500"/>
              </a:lnSpc>
              <a:buNone/>
            </a:pPr>
            <a:r>
              <a:rPr lang="en-US" sz="1550" b="1" dirty="0">
                <a:solidFill>
                  <a:srgbClr val="49495A"/>
                </a:solidFill>
                <a:latin typeface="Open Sans" pitchFamily="34" charset="0"/>
                <a:ea typeface="Open Sans" pitchFamily="34" charset="-122"/>
                <a:cs typeface="Open Sans" pitchFamily="34" charset="-120"/>
              </a:rPr>
              <a:t>Value</a:t>
            </a:r>
            <a:endParaRPr lang="en-US" sz="1550" dirty="0"/>
          </a:p>
        </p:txBody>
      </p:sp>
      <p:sp>
        <p:nvSpPr>
          <p:cNvPr id="53" name="Text 51"/>
          <p:cNvSpPr/>
          <p:nvPr/>
        </p:nvSpPr>
        <p:spPr>
          <a:xfrm>
            <a:off x="9722048" y="7715431"/>
            <a:ext cx="4004072" cy="318850"/>
          </a:xfrm>
          <a:prstGeom prst="rect">
            <a:avLst/>
          </a:prstGeom>
          <a:noFill/>
          <a:ln/>
        </p:spPr>
        <p:txBody>
          <a:bodyPr wrap="none" lIns="0" tIns="0" rIns="0" bIns="0" rtlCol="0" anchor="t"/>
          <a:lstStyle/>
          <a:p>
            <a:pPr marL="0" indent="0" algn="l">
              <a:lnSpc>
                <a:spcPts val="2500"/>
              </a:lnSpc>
              <a:buNone/>
            </a:pPr>
            <a:r>
              <a:rPr lang="en-US" sz="1550" b="1" dirty="0">
                <a:solidFill>
                  <a:srgbClr val="49495A"/>
                </a:solidFill>
                <a:latin typeface="Open Sans" pitchFamily="34" charset="0"/>
                <a:ea typeface="Open Sans" pitchFamily="34" charset="-122"/>
                <a:cs typeface="Open Sans" pitchFamily="34" charset="-120"/>
              </a:rPr>
              <a:t>Unit</a:t>
            </a:r>
            <a:endParaRPr lang="en-US" sz="1550" dirty="0"/>
          </a:p>
        </p:txBody>
      </p:sp>
      <p:sp>
        <p:nvSpPr>
          <p:cNvPr id="54" name="Shape 52"/>
          <p:cNvSpPr/>
          <p:nvPr/>
        </p:nvSpPr>
        <p:spPr>
          <a:xfrm>
            <a:off x="704969" y="8175953"/>
            <a:ext cx="13199717" cy="837418"/>
          </a:xfrm>
          <a:prstGeom prst="rect">
            <a:avLst/>
          </a:prstGeom>
          <a:solidFill>
            <a:srgbClr val="000000">
              <a:alpha val="4000"/>
            </a:srgbClr>
          </a:solidFill>
          <a:ln/>
        </p:spPr>
        <p:txBody>
          <a:bodyPr/>
          <a:lstStyle/>
          <a:p>
            <a:endParaRPr lang="en-ES"/>
          </a:p>
        </p:txBody>
      </p:sp>
      <p:sp>
        <p:nvSpPr>
          <p:cNvPr id="55" name="Text 53"/>
          <p:cNvSpPr/>
          <p:nvPr/>
        </p:nvSpPr>
        <p:spPr>
          <a:xfrm>
            <a:off x="904399" y="8303112"/>
            <a:ext cx="4005382" cy="660924"/>
          </a:xfrm>
          <a:prstGeom prst="rect">
            <a:avLst/>
          </a:prstGeom>
          <a:noFill/>
          <a:ln/>
        </p:spPr>
        <p:txBody>
          <a:bodyPr wrap="squar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Façade Instantaneous Heat Loss (Measurement Conditions)</a:t>
            </a:r>
            <a:endParaRPr lang="en-US" sz="1550" dirty="0"/>
          </a:p>
        </p:txBody>
      </p:sp>
      <p:sp>
        <p:nvSpPr>
          <p:cNvPr id="56" name="Text 54"/>
          <p:cNvSpPr/>
          <p:nvPr/>
        </p:nvSpPr>
        <p:spPr>
          <a:xfrm>
            <a:off x="5878780" y="8404712"/>
            <a:ext cx="4000262" cy="330462"/>
          </a:xfrm>
          <a:prstGeom prst="rect">
            <a:avLst/>
          </a:prstGeom>
          <a:noFill/>
          <a:ln/>
        </p:spPr>
        <p:txBody>
          <a:bodyPr wrap="none" lIns="0" tIns="0" rIns="0" bIns="0" rtlCol="0" anchor="t"/>
          <a:lstStyle/>
          <a:p>
            <a:pPr>
              <a:lnSpc>
                <a:spcPts val="2500"/>
              </a:lnSpc>
            </a:pPr>
            <a:r>
              <a:rPr lang="en-GB" sz="1350" dirty="0">
                <a:latin typeface="Open Sans" panose="020B0606030504020204" pitchFamily="34" charset="0"/>
                <a:ea typeface="Open Sans" panose="020B0606030504020204" pitchFamily="34" charset="0"/>
                <a:cs typeface="Open Sans" panose="020B0606030504020204" pitchFamily="34" charset="0"/>
              </a:rPr>
              <a:t>{{FACADE_HEAT_LOSS_W}}</a:t>
            </a:r>
            <a:endParaRPr lang="en-US" sz="1350" dirty="0">
              <a:latin typeface="Open Sans" panose="020B0606030504020204" pitchFamily="34" charset="0"/>
              <a:ea typeface="Open Sans" panose="020B0606030504020204" pitchFamily="34" charset="0"/>
              <a:cs typeface="Open Sans" panose="020B0606030504020204" pitchFamily="34" charset="0"/>
            </a:endParaRPr>
          </a:p>
        </p:txBody>
      </p:sp>
      <p:sp>
        <p:nvSpPr>
          <p:cNvPr id="57" name="Text 55"/>
          <p:cNvSpPr/>
          <p:nvPr/>
        </p:nvSpPr>
        <p:spPr>
          <a:xfrm>
            <a:off x="9707533" y="8375684"/>
            <a:ext cx="4004072" cy="330462"/>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W</a:t>
            </a:r>
            <a:endParaRPr lang="en-US" sz="1550" dirty="0"/>
          </a:p>
        </p:txBody>
      </p:sp>
      <p:sp>
        <p:nvSpPr>
          <p:cNvPr id="58" name="Shape 56"/>
          <p:cNvSpPr/>
          <p:nvPr/>
        </p:nvSpPr>
        <p:spPr>
          <a:xfrm>
            <a:off x="704969" y="10345228"/>
            <a:ext cx="13220343" cy="573167"/>
          </a:xfrm>
          <a:prstGeom prst="rect">
            <a:avLst/>
          </a:prstGeom>
          <a:solidFill>
            <a:srgbClr val="FFFFFF">
              <a:alpha val="4000"/>
            </a:srgbClr>
          </a:solidFill>
          <a:ln/>
        </p:spPr>
        <p:txBody>
          <a:bodyPr/>
          <a:lstStyle/>
          <a:p>
            <a:endParaRPr lang="en-ES"/>
          </a:p>
        </p:txBody>
      </p:sp>
      <p:sp>
        <p:nvSpPr>
          <p:cNvPr id="59" name="Text 57"/>
          <p:cNvSpPr/>
          <p:nvPr/>
        </p:nvSpPr>
        <p:spPr>
          <a:xfrm>
            <a:off x="904399" y="10472387"/>
            <a:ext cx="400538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Heating Degree Days (Annual)</a:t>
            </a:r>
            <a:endParaRPr lang="en-US" sz="1550" dirty="0"/>
          </a:p>
        </p:txBody>
      </p:sp>
      <p:sp>
        <p:nvSpPr>
          <p:cNvPr id="60" name="Text 58"/>
          <p:cNvSpPr/>
          <p:nvPr/>
        </p:nvSpPr>
        <p:spPr>
          <a:xfrm>
            <a:off x="5893295" y="10472387"/>
            <a:ext cx="400026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{{HDD}}</a:t>
            </a:r>
            <a:endParaRPr lang="en-US" sz="1550" dirty="0"/>
          </a:p>
        </p:txBody>
      </p:sp>
      <p:sp>
        <p:nvSpPr>
          <p:cNvPr id="61" name="Text 59"/>
          <p:cNvSpPr/>
          <p:nvPr/>
        </p:nvSpPr>
        <p:spPr>
          <a:xfrm>
            <a:off x="9722048" y="10472387"/>
            <a:ext cx="400407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K·day</a:t>
            </a:r>
            <a:endParaRPr lang="en-US" sz="1550" dirty="0"/>
          </a:p>
        </p:txBody>
      </p:sp>
      <p:sp>
        <p:nvSpPr>
          <p:cNvPr id="62" name="Shape 60"/>
          <p:cNvSpPr/>
          <p:nvPr/>
        </p:nvSpPr>
        <p:spPr>
          <a:xfrm>
            <a:off x="704969" y="9742736"/>
            <a:ext cx="13220343" cy="573167"/>
          </a:xfrm>
          <a:prstGeom prst="rect">
            <a:avLst/>
          </a:prstGeom>
          <a:solidFill>
            <a:srgbClr val="000000">
              <a:alpha val="4000"/>
            </a:srgbClr>
          </a:solidFill>
          <a:ln/>
        </p:spPr>
        <p:txBody>
          <a:bodyPr/>
          <a:lstStyle/>
          <a:p>
            <a:endParaRPr lang="en-ES"/>
          </a:p>
        </p:txBody>
      </p:sp>
      <p:sp>
        <p:nvSpPr>
          <p:cNvPr id="63" name="Text 61"/>
          <p:cNvSpPr/>
          <p:nvPr/>
        </p:nvSpPr>
        <p:spPr>
          <a:xfrm>
            <a:off x="904399" y="11045555"/>
            <a:ext cx="400538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Estimated Total Annual Heat Loss</a:t>
            </a:r>
            <a:endParaRPr lang="en-US" sz="1550" dirty="0"/>
          </a:p>
        </p:txBody>
      </p:sp>
      <p:sp>
        <p:nvSpPr>
          <p:cNvPr id="64" name="Text 62"/>
          <p:cNvSpPr/>
          <p:nvPr/>
        </p:nvSpPr>
        <p:spPr>
          <a:xfrm>
            <a:off x="5893295" y="11045555"/>
            <a:ext cx="4000262" cy="318850"/>
          </a:xfrm>
          <a:prstGeom prst="rect">
            <a:avLst/>
          </a:prstGeom>
          <a:noFill/>
          <a:ln/>
        </p:spPr>
        <p:txBody>
          <a:bodyPr wrap="none" lIns="0" tIns="0" rIns="0" bIns="0" rtlCol="0" anchor="t"/>
          <a:lstStyle/>
          <a:p>
            <a:pPr>
              <a:lnSpc>
                <a:spcPts val="2500"/>
              </a:lnSpc>
            </a:pPr>
            <a:r>
              <a:rPr lang="en-US" sz="1550" dirty="0">
                <a:solidFill>
                  <a:srgbClr val="49495A"/>
                </a:solidFill>
                <a:latin typeface="Open Sans" pitchFamily="34" charset="0"/>
                <a:ea typeface="Open Sans" pitchFamily="34" charset="-122"/>
                <a:cs typeface="Open Sans" pitchFamily="34" charset="-120"/>
              </a:rPr>
              <a:t>{{FACADE_ANNUAL_HEAT_LOSS_KWH}}</a:t>
            </a:r>
            <a:endParaRPr lang="en-US" sz="1550" dirty="0"/>
          </a:p>
        </p:txBody>
      </p:sp>
      <p:sp>
        <p:nvSpPr>
          <p:cNvPr id="65" name="Text 63"/>
          <p:cNvSpPr/>
          <p:nvPr/>
        </p:nvSpPr>
        <p:spPr>
          <a:xfrm>
            <a:off x="9722048" y="11045555"/>
            <a:ext cx="400407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kWh/year</a:t>
            </a:r>
            <a:endParaRPr lang="en-US" sz="1550" dirty="0"/>
          </a:p>
        </p:txBody>
      </p:sp>
      <p:sp>
        <p:nvSpPr>
          <p:cNvPr id="66" name="Shape 64"/>
          <p:cNvSpPr/>
          <p:nvPr/>
        </p:nvSpPr>
        <p:spPr>
          <a:xfrm>
            <a:off x="1604855" y="7006646"/>
            <a:ext cx="13220343" cy="573167"/>
          </a:xfrm>
          <a:prstGeom prst="rect">
            <a:avLst/>
          </a:prstGeom>
          <a:solidFill>
            <a:srgbClr val="FFFFFF">
              <a:alpha val="4000"/>
            </a:srgbClr>
          </a:solidFill>
          <a:ln/>
        </p:spPr>
        <p:txBody>
          <a:bodyPr/>
          <a:lstStyle/>
          <a:p>
            <a:endParaRPr lang="en-ES" dirty="0"/>
          </a:p>
        </p:txBody>
      </p:sp>
      <p:sp>
        <p:nvSpPr>
          <p:cNvPr id="67" name="Text 65"/>
          <p:cNvSpPr/>
          <p:nvPr/>
        </p:nvSpPr>
        <p:spPr>
          <a:xfrm>
            <a:off x="904399" y="11618722"/>
            <a:ext cx="400538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Estimated Total Annual Heating Loss per m2</a:t>
            </a:r>
            <a:endParaRPr lang="en-US" sz="1550" dirty="0"/>
          </a:p>
        </p:txBody>
      </p:sp>
      <p:sp>
        <p:nvSpPr>
          <p:cNvPr id="68" name="Text 66"/>
          <p:cNvSpPr/>
          <p:nvPr/>
        </p:nvSpPr>
        <p:spPr>
          <a:xfrm>
            <a:off x="5893295" y="11618722"/>
            <a:ext cx="4000262" cy="318850"/>
          </a:xfrm>
          <a:prstGeom prst="rect">
            <a:avLst/>
          </a:prstGeom>
          <a:noFill/>
          <a:ln/>
        </p:spPr>
        <p:txBody>
          <a:bodyPr wrap="none" lIns="0" tIns="0" rIns="0" bIns="0" rtlCol="0" anchor="t"/>
          <a:lstStyle/>
          <a:p>
            <a:pPr>
              <a:lnSpc>
                <a:spcPts val="2500"/>
              </a:lnSpc>
            </a:pPr>
            <a:r>
              <a:rPr lang="en-US" sz="1550" dirty="0">
                <a:solidFill>
                  <a:srgbClr val="49495A"/>
                </a:solidFill>
                <a:latin typeface="Open Sans" pitchFamily="34" charset="0"/>
                <a:ea typeface="Open Sans" pitchFamily="34" charset="-122"/>
                <a:cs typeface="Open Sans" pitchFamily="34" charset="-120"/>
              </a:rPr>
              <a:t>{{FACADE_ANNUAL_HEAT_LOSS_KWH_M2Y}}</a:t>
            </a:r>
            <a:endParaRPr lang="en-US" sz="1550" dirty="0"/>
          </a:p>
        </p:txBody>
      </p:sp>
      <p:sp>
        <p:nvSpPr>
          <p:cNvPr id="69" name="Text 67"/>
          <p:cNvSpPr/>
          <p:nvPr/>
        </p:nvSpPr>
        <p:spPr>
          <a:xfrm>
            <a:off x="9722048" y="11618722"/>
            <a:ext cx="400407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kWh/(m²·year)</a:t>
            </a:r>
            <a:endParaRPr lang="en-US" sz="1550" dirty="0"/>
          </a:p>
        </p:txBody>
      </p:sp>
      <p:sp>
        <p:nvSpPr>
          <p:cNvPr id="111" name="Text 109"/>
          <p:cNvSpPr/>
          <p:nvPr/>
        </p:nvSpPr>
        <p:spPr>
          <a:xfrm>
            <a:off x="697349" y="19428874"/>
            <a:ext cx="13235583" cy="318850"/>
          </a:xfrm>
          <a:prstGeom prst="rect">
            <a:avLst/>
          </a:prstGeom>
          <a:noFill/>
          <a:ln/>
        </p:spPr>
        <p:txBody>
          <a:bodyPr wrap="none" lIns="0" tIns="0" rIns="0" bIns="0" rtlCol="0" anchor="t"/>
          <a:lstStyle/>
          <a:p>
            <a:pPr marL="0" indent="0" algn="l">
              <a:lnSpc>
                <a:spcPts val="2500"/>
              </a:lnSpc>
              <a:buNone/>
            </a:pPr>
            <a:r>
              <a:rPr lang="en-US" sz="1350" dirty="0">
                <a:solidFill>
                  <a:srgbClr val="49495A"/>
                </a:solidFill>
                <a:latin typeface="Open Sans" pitchFamily="34" charset="0"/>
                <a:ea typeface="Open Sans" pitchFamily="34" charset="-122"/>
                <a:cs typeface="Open Sans" pitchFamily="34" charset="-120"/>
              </a:rPr>
              <a:t>ThermalAI — indicative results (not an official EPC)</a:t>
            </a:r>
            <a:endParaRPr lang="en-US" sz="1350" dirty="0"/>
          </a:p>
        </p:txBody>
      </p:sp>
      <p:sp>
        <p:nvSpPr>
          <p:cNvPr id="24" name="Text 39">
            <a:extLst>
              <a:ext uri="{FF2B5EF4-FFF2-40B4-BE49-F238E27FC236}">
                <a16:creationId xmlns:a16="http://schemas.microsoft.com/office/drawing/2014/main" id="{9304D541-3129-2E14-1A4D-9EBD60AB5A9B}"/>
              </a:ext>
            </a:extLst>
          </p:cNvPr>
          <p:cNvSpPr/>
          <p:nvPr/>
        </p:nvSpPr>
        <p:spPr>
          <a:xfrm>
            <a:off x="704969" y="14647160"/>
            <a:ext cx="5070157" cy="543164"/>
          </a:xfrm>
          <a:prstGeom prst="rect">
            <a:avLst/>
          </a:prstGeom>
          <a:noFill/>
          <a:ln/>
        </p:spPr>
        <p:txBody>
          <a:bodyPr wrap="none" lIns="0" tIns="0" rIns="0" bIns="0" rtlCol="0" anchor="t"/>
          <a:lstStyle/>
          <a:p>
            <a:pPr marL="0" indent="0" algn="l">
              <a:lnSpc>
                <a:spcPts val="4250"/>
              </a:lnSpc>
              <a:buNone/>
            </a:pPr>
            <a:r>
              <a:rPr lang="en-US" sz="3400" dirty="0">
                <a:solidFill>
                  <a:srgbClr val="403CCF"/>
                </a:solidFill>
                <a:latin typeface="Libre Baskerville" pitchFamily="34" charset="0"/>
                <a:ea typeface="Libre Baskerville" pitchFamily="34" charset="-122"/>
                <a:cs typeface="Libre Baskerville" pitchFamily="34" charset="-120"/>
              </a:rPr>
              <a:t>Environmental Impact</a:t>
            </a:r>
            <a:endParaRPr lang="en-US" sz="3400" dirty="0"/>
          </a:p>
        </p:txBody>
      </p:sp>
      <p:sp>
        <p:nvSpPr>
          <p:cNvPr id="25" name="Shape 41">
            <a:extLst>
              <a:ext uri="{FF2B5EF4-FFF2-40B4-BE49-F238E27FC236}">
                <a16:creationId xmlns:a16="http://schemas.microsoft.com/office/drawing/2014/main" id="{42888770-E635-68DA-9C6F-B208F7B7339F}"/>
              </a:ext>
            </a:extLst>
          </p:cNvPr>
          <p:cNvSpPr/>
          <p:nvPr/>
        </p:nvSpPr>
        <p:spPr>
          <a:xfrm>
            <a:off x="712589" y="15523818"/>
            <a:ext cx="13094375" cy="623412"/>
          </a:xfrm>
          <a:prstGeom prst="rect">
            <a:avLst/>
          </a:prstGeom>
          <a:solidFill>
            <a:srgbClr val="FFFFFF">
              <a:alpha val="4000"/>
            </a:srgbClr>
          </a:solidFill>
          <a:ln/>
        </p:spPr>
        <p:txBody>
          <a:bodyPr/>
          <a:lstStyle/>
          <a:p>
            <a:endParaRPr lang="en-ES"/>
          </a:p>
        </p:txBody>
      </p:sp>
      <p:sp>
        <p:nvSpPr>
          <p:cNvPr id="26" name="Text 42">
            <a:extLst>
              <a:ext uri="{FF2B5EF4-FFF2-40B4-BE49-F238E27FC236}">
                <a16:creationId xmlns:a16="http://schemas.microsoft.com/office/drawing/2014/main" id="{D8AFD02F-7AEA-2212-7DF1-BF2D231B0667}"/>
              </a:ext>
            </a:extLst>
          </p:cNvPr>
          <p:cNvSpPr/>
          <p:nvPr/>
        </p:nvSpPr>
        <p:spPr>
          <a:xfrm>
            <a:off x="930116" y="15661693"/>
            <a:ext cx="2835354" cy="347663"/>
          </a:xfrm>
          <a:prstGeom prst="rect">
            <a:avLst/>
          </a:prstGeom>
          <a:noFill/>
          <a:ln/>
        </p:spPr>
        <p:txBody>
          <a:bodyPr wrap="none" lIns="0" tIns="0" rIns="0" bIns="0" rtlCol="0" anchor="t"/>
          <a:lstStyle/>
          <a:p>
            <a:pPr marL="0" indent="0" algn="l">
              <a:lnSpc>
                <a:spcPts val="2700"/>
              </a:lnSpc>
              <a:buNone/>
            </a:pPr>
            <a:r>
              <a:rPr lang="en-US" sz="1700" b="1" dirty="0">
                <a:solidFill>
                  <a:srgbClr val="49495A"/>
                </a:solidFill>
                <a:latin typeface="Open Sans" pitchFamily="34" charset="0"/>
                <a:ea typeface="Open Sans" pitchFamily="34" charset="-122"/>
                <a:cs typeface="Open Sans" pitchFamily="34" charset="-120"/>
              </a:rPr>
              <a:t>Metric</a:t>
            </a:r>
            <a:endParaRPr lang="en-US" sz="1700" dirty="0"/>
          </a:p>
        </p:txBody>
      </p:sp>
      <p:sp>
        <p:nvSpPr>
          <p:cNvPr id="27" name="Text 43">
            <a:extLst>
              <a:ext uri="{FF2B5EF4-FFF2-40B4-BE49-F238E27FC236}">
                <a16:creationId xmlns:a16="http://schemas.microsoft.com/office/drawing/2014/main" id="{9866EE72-2F53-17FA-996C-937B6113E1DD}"/>
              </a:ext>
            </a:extLst>
          </p:cNvPr>
          <p:cNvSpPr/>
          <p:nvPr/>
        </p:nvSpPr>
        <p:spPr>
          <a:xfrm>
            <a:off x="5137328" y="15661693"/>
            <a:ext cx="2831544" cy="347663"/>
          </a:xfrm>
          <a:prstGeom prst="rect">
            <a:avLst/>
          </a:prstGeom>
          <a:noFill/>
          <a:ln/>
        </p:spPr>
        <p:txBody>
          <a:bodyPr wrap="none" lIns="0" tIns="0" rIns="0" bIns="0" rtlCol="0" anchor="t"/>
          <a:lstStyle/>
          <a:p>
            <a:pPr marL="0" indent="0" algn="l">
              <a:lnSpc>
                <a:spcPts val="2700"/>
              </a:lnSpc>
              <a:buNone/>
            </a:pPr>
            <a:r>
              <a:rPr lang="en-US" sz="1700" b="1" dirty="0">
                <a:solidFill>
                  <a:srgbClr val="49495A"/>
                </a:solidFill>
                <a:latin typeface="Open Sans" pitchFamily="34" charset="0"/>
                <a:ea typeface="Open Sans" pitchFamily="34" charset="-122"/>
                <a:cs typeface="Open Sans" pitchFamily="34" charset="-120"/>
              </a:rPr>
              <a:t>Current State</a:t>
            </a:r>
            <a:endParaRPr lang="en-US" sz="1700" dirty="0"/>
          </a:p>
        </p:txBody>
      </p:sp>
      <p:sp>
        <p:nvSpPr>
          <p:cNvPr id="30" name="Shape 46">
            <a:extLst>
              <a:ext uri="{FF2B5EF4-FFF2-40B4-BE49-F238E27FC236}">
                <a16:creationId xmlns:a16="http://schemas.microsoft.com/office/drawing/2014/main" id="{0807D7AE-5F37-6BD1-301A-B04D1ADA2F85}"/>
              </a:ext>
            </a:extLst>
          </p:cNvPr>
          <p:cNvSpPr/>
          <p:nvPr/>
        </p:nvSpPr>
        <p:spPr>
          <a:xfrm>
            <a:off x="712589" y="16147230"/>
            <a:ext cx="13094375" cy="623412"/>
          </a:xfrm>
          <a:prstGeom prst="rect">
            <a:avLst/>
          </a:prstGeom>
          <a:solidFill>
            <a:srgbClr val="000000">
              <a:alpha val="4000"/>
            </a:srgbClr>
          </a:solidFill>
          <a:ln/>
        </p:spPr>
        <p:txBody>
          <a:bodyPr/>
          <a:lstStyle/>
          <a:p>
            <a:endParaRPr lang="en-ES"/>
          </a:p>
        </p:txBody>
      </p:sp>
      <p:sp>
        <p:nvSpPr>
          <p:cNvPr id="31" name="Text 47">
            <a:extLst>
              <a:ext uri="{FF2B5EF4-FFF2-40B4-BE49-F238E27FC236}">
                <a16:creationId xmlns:a16="http://schemas.microsoft.com/office/drawing/2014/main" id="{8F376515-2E33-AA13-0F63-07985253A794}"/>
              </a:ext>
            </a:extLst>
          </p:cNvPr>
          <p:cNvSpPr/>
          <p:nvPr/>
        </p:nvSpPr>
        <p:spPr>
          <a:xfrm>
            <a:off x="930116" y="16285104"/>
            <a:ext cx="2835354" cy="347663"/>
          </a:xfrm>
          <a:prstGeom prst="rect">
            <a:avLst/>
          </a:prstGeom>
          <a:noFill/>
          <a:ln/>
        </p:spPr>
        <p:txBody>
          <a:bodyPr wrap="none" lIns="0" tIns="0" rIns="0" bIns="0" rtlCol="0" anchor="t"/>
          <a:lstStyle/>
          <a:p>
            <a:pPr marL="0" indent="0" algn="l">
              <a:lnSpc>
                <a:spcPts val="2700"/>
              </a:lnSpc>
              <a:buNone/>
            </a:pPr>
            <a:r>
              <a:rPr lang="en-US" sz="1700" dirty="0">
                <a:solidFill>
                  <a:srgbClr val="49495A"/>
                </a:solidFill>
                <a:latin typeface="Open Sans" pitchFamily="34" charset="0"/>
                <a:ea typeface="Open Sans" pitchFamily="34" charset="-122"/>
                <a:cs typeface="Open Sans" pitchFamily="34" charset="-120"/>
              </a:rPr>
              <a:t>Total CO₂ Emissions</a:t>
            </a:r>
            <a:endParaRPr lang="en-US" sz="1700" dirty="0"/>
          </a:p>
        </p:txBody>
      </p:sp>
      <p:sp>
        <p:nvSpPr>
          <p:cNvPr id="32" name="Text 48">
            <a:extLst>
              <a:ext uri="{FF2B5EF4-FFF2-40B4-BE49-F238E27FC236}">
                <a16:creationId xmlns:a16="http://schemas.microsoft.com/office/drawing/2014/main" id="{9F82F522-9539-27B8-DEF4-CDC78592700A}"/>
              </a:ext>
            </a:extLst>
          </p:cNvPr>
          <p:cNvSpPr/>
          <p:nvPr/>
        </p:nvSpPr>
        <p:spPr>
          <a:xfrm>
            <a:off x="5137328" y="16285104"/>
            <a:ext cx="2831544" cy="347663"/>
          </a:xfrm>
          <a:prstGeom prst="rect">
            <a:avLst/>
          </a:prstGeom>
          <a:noFill/>
          <a:ln/>
        </p:spPr>
        <p:txBody>
          <a:bodyPr wrap="none" lIns="0" tIns="0" rIns="0" bIns="0" rtlCol="0" anchor="t"/>
          <a:lstStyle/>
          <a:p>
            <a:pPr marL="0" indent="0" algn="l">
              <a:lnSpc>
                <a:spcPts val="2700"/>
              </a:lnSpc>
              <a:buNone/>
            </a:pPr>
            <a:r>
              <a:rPr lang="en-US" sz="1700" dirty="0">
                <a:solidFill>
                  <a:srgbClr val="49495A"/>
                </a:solidFill>
                <a:latin typeface="Open Sans" pitchFamily="34" charset="0"/>
                <a:ea typeface="Open Sans" pitchFamily="34" charset="-122"/>
                <a:cs typeface="Open Sans" pitchFamily="34" charset="-120"/>
              </a:rPr>
              <a:t>{{FACADE_ANNUAL_CO2_KG}}</a:t>
            </a:r>
            <a:endParaRPr lang="en-US" sz="1700" dirty="0"/>
          </a:p>
        </p:txBody>
      </p:sp>
      <p:sp>
        <p:nvSpPr>
          <p:cNvPr id="35" name="Text 51">
            <a:extLst>
              <a:ext uri="{FF2B5EF4-FFF2-40B4-BE49-F238E27FC236}">
                <a16:creationId xmlns:a16="http://schemas.microsoft.com/office/drawing/2014/main" id="{8557EC13-EA01-EEF8-8270-C40276214DF9}"/>
              </a:ext>
            </a:extLst>
          </p:cNvPr>
          <p:cNvSpPr/>
          <p:nvPr/>
        </p:nvSpPr>
        <p:spPr>
          <a:xfrm>
            <a:off x="9727208" y="15668955"/>
            <a:ext cx="4004072" cy="318850"/>
          </a:xfrm>
          <a:prstGeom prst="rect">
            <a:avLst/>
          </a:prstGeom>
          <a:noFill/>
          <a:ln/>
        </p:spPr>
        <p:txBody>
          <a:bodyPr wrap="none" lIns="0" tIns="0" rIns="0" bIns="0" rtlCol="0" anchor="t"/>
          <a:lstStyle/>
          <a:p>
            <a:pPr marL="0" indent="0" algn="l">
              <a:lnSpc>
                <a:spcPts val="2500"/>
              </a:lnSpc>
              <a:buNone/>
            </a:pPr>
            <a:r>
              <a:rPr lang="en-US" sz="1700" b="1" dirty="0">
                <a:solidFill>
                  <a:srgbClr val="49495A"/>
                </a:solidFill>
                <a:latin typeface="Open Sans" pitchFamily="34" charset="0"/>
                <a:ea typeface="Open Sans" pitchFamily="34" charset="-122"/>
                <a:cs typeface="Open Sans" pitchFamily="34" charset="-120"/>
              </a:rPr>
              <a:t>Unit</a:t>
            </a:r>
            <a:endParaRPr lang="en-US" sz="1700" dirty="0"/>
          </a:p>
        </p:txBody>
      </p:sp>
      <p:sp>
        <p:nvSpPr>
          <p:cNvPr id="36" name="Text 48">
            <a:extLst>
              <a:ext uri="{FF2B5EF4-FFF2-40B4-BE49-F238E27FC236}">
                <a16:creationId xmlns:a16="http://schemas.microsoft.com/office/drawing/2014/main" id="{63167908-FF1A-05E6-5E13-E9CE03E73998}"/>
              </a:ext>
            </a:extLst>
          </p:cNvPr>
          <p:cNvSpPr/>
          <p:nvPr/>
        </p:nvSpPr>
        <p:spPr>
          <a:xfrm>
            <a:off x="9693394" y="16283302"/>
            <a:ext cx="2831544" cy="347663"/>
          </a:xfrm>
          <a:prstGeom prst="rect">
            <a:avLst/>
          </a:prstGeom>
          <a:noFill/>
          <a:ln/>
        </p:spPr>
        <p:txBody>
          <a:bodyPr wrap="none" lIns="0" tIns="0" rIns="0" bIns="0" rtlCol="0" anchor="t"/>
          <a:lstStyle/>
          <a:p>
            <a:pPr marL="0" indent="0" algn="l">
              <a:lnSpc>
                <a:spcPts val="2700"/>
              </a:lnSpc>
              <a:buNone/>
            </a:pPr>
            <a:r>
              <a:rPr lang="en-US" sz="1700" dirty="0">
                <a:solidFill>
                  <a:srgbClr val="49495A"/>
                </a:solidFill>
                <a:latin typeface="Open Sans" pitchFamily="34" charset="0"/>
                <a:ea typeface="Open Sans" pitchFamily="34" charset="-122"/>
                <a:cs typeface="Open Sans" pitchFamily="34" charset="-120"/>
              </a:rPr>
              <a:t>kg CO₂/year</a:t>
            </a:r>
            <a:endParaRPr lang="en-US" sz="1700" dirty="0"/>
          </a:p>
        </p:txBody>
      </p:sp>
      <p:sp>
        <p:nvSpPr>
          <p:cNvPr id="37" name="Shape 56">
            <a:extLst>
              <a:ext uri="{FF2B5EF4-FFF2-40B4-BE49-F238E27FC236}">
                <a16:creationId xmlns:a16="http://schemas.microsoft.com/office/drawing/2014/main" id="{46917750-06E0-2385-52E1-D295482E988A}"/>
              </a:ext>
            </a:extLst>
          </p:cNvPr>
          <p:cNvSpPr/>
          <p:nvPr/>
        </p:nvSpPr>
        <p:spPr>
          <a:xfrm>
            <a:off x="731455" y="15614345"/>
            <a:ext cx="13220343" cy="573167"/>
          </a:xfrm>
          <a:prstGeom prst="rect">
            <a:avLst/>
          </a:prstGeom>
          <a:solidFill>
            <a:srgbClr val="FFFFFF">
              <a:alpha val="4000"/>
            </a:srgbClr>
          </a:solidFill>
          <a:ln/>
        </p:spPr>
        <p:txBody>
          <a:bodyPr/>
          <a:lstStyle/>
          <a:p>
            <a:endParaRPr lang="en-ES"/>
          </a:p>
        </p:txBody>
      </p:sp>
      <p:sp>
        <p:nvSpPr>
          <p:cNvPr id="38" name="Text 47">
            <a:extLst>
              <a:ext uri="{FF2B5EF4-FFF2-40B4-BE49-F238E27FC236}">
                <a16:creationId xmlns:a16="http://schemas.microsoft.com/office/drawing/2014/main" id="{5648A4E1-A8E3-8328-8687-6E219BD22851}"/>
              </a:ext>
            </a:extLst>
          </p:cNvPr>
          <p:cNvSpPr/>
          <p:nvPr/>
        </p:nvSpPr>
        <p:spPr>
          <a:xfrm>
            <a:off x="930116" y="16856893"/>
            <a:ext cx="2835354" cy="347663"/>
          </a:xfrm>
          <a:prstGeom prst="rect">
            <a:avLst/>
          </a:prstGeom>
          <a:noFill/>
          <a:ln/>
        </p:spPr>
        <p:txBody>
          <a:bodyPr wrap="none" lIns="0" tIns="0" rIns="0" bIns="0" rtlCol="0" anchor="t"/>
          <a:lstStyle/>
          <a:p>
            <a:pPr marL="0" indent="0" algn="l">
              <a:lnSpc>
                <a:spcPts val="2700"/>
              </a:lnSpc>
              <a:buNone/>
            </a:pPr>
            <a:r>
              <a:rPr lang="en-US" sz="1700" dirty="0">
                <a:solidFill>
                  <a:srgbClr val="49495A"/>
                </a:solidFill>
                <a:latin typeface="Open Sans" pitchFamily="34" charset="0"/>
                <a:ea typeface="Open Sans" pitchFamily="34" charset="-122"/>
                <a:cs typeface="Open Sans" pitchFamily="34" charset="-120"/>
              </a:rPr>
              <a:t>Total CO₂ Emissions per m2</a:t>
            </a:r>
            <a:endParaRPr lang="en-US" sz="1700" dirty="0"/>
          </a:p>
        </p:txBody>
      </p:sp>
      <p:sp>
        <p:nvSpPr>
          <p:cNvPr id="39" name="Text 48">
            <a:extLst>
              <a:ext uri="{FF2B5EF4-FFF2-40B4-BE49-F238E27FC236}">
                <a16:creationId xmlns:a16="http://schemas.microsoft.com/office/drawing/2014/main" id="{AA76EB86-DE55-B6DE-648C-1639D291FC58}"/>
              </a:ext>
            </a:extLst>
          </p:cNvPr>
          <p:cNvSpPr/>
          <p:nvPr/>
        </p:nvSpPr>
        <p:spPr>
          <a:xfrm>
            <a:off x="5137328" y="16856893"/>
            <a:ext cx="2831544" cy="347663"/>
          </a:xfrm>
          <a:prstGeom prst="rect">
            <a:avLst/>
          </a:prstGeom>
          <a:noFill/>
          <a:ln/>
        </p:spPr>
        <p:txBody>
          <a:bodyPr wrap="none" lIns="0" tIns="0" rIns="0" bIns="0" rtlCol="0" anchor="t"/>
          <a:lstStyle/>
          <a:p>
            <a:pPr marL="0" indent="0" algn="l">
              <a:lnSpc>
                <a:spcPts val="2700"/>
              </a:lnSpc>
              <a:buNone/>
            </a:pPr>
            <a:r>
              <a:rPr lang="en-US" sz="1700" dirty="0">
                <a:solidFill>
                  <a:srgbClr val="49495A"/>
                </a:solidFill>
                <a:latin typeface="Open Sans" pitchFamily="34" charset="0"/>
                <a:ea typeface="Open Sans" pitchFamily="34" charset="-122"/>
                <a:cs typeface="Open Sans" pitchFamily="34" charset="-120"/>
              </a:rPr>
              <a:t>{{FACADE_ANNUAL_CO2_KG_M2Y}}</a:t>
            </a:r>
            <a:endParaRPr lang="en-US" sz="1700" dirty="0"/>
          </a:p>
        </p:txBody>
      </p:sp>
      <p:sp>
        <p:nvSpPr>
          <p:cNvPr id="40" name="Text 48">
            <a:extLst>
              <a:ext uri="{FF2B5EF4-FFF2-40B4-BE49-F238E27FC236}">
                <a16:creationId xmlns:a16="http://schemas.microsoft.com/office/drawing/2014/main" id="{582703E1-97BE-0E3F-5F5A-FA31C3AE1ADC}"/>
              </a:ext>
            </a:extLst>
          </p:cNvPr>
          <p:cNvSpPr/>
          <p:nvPr/>
        </p:nvSpPr>
        <p:spPr>
          <a:xfrm>
            <a:off x="9693394" y="16855091"/>
            <a:ext cx="2831544" cy="347663"/>
          </a:xfrm>
          <a:prstGeom prst="rect">
            <a:avLst/>
          </a:prstGeom>
          <a:noFill/>
          <a:ln/>
        </p:spPr>
        <p:txBody>
          <a:bodyPr wrap="none" lIns="0" tIns="0" rIns="0" bIns="0" rtlCol="0" anchor="t"/>
          <a:lstStyle/>
          <a:p>
            <a:pPr>
              <a:lnSpc>
                <a:spcPts val="2700"/>
              </a:lnSpc>
            </a:pPr>
            <a:r>
              <a:rPr lang="en-US" sz="1700" dirty="0">
                <a:solidFill>
                  <a:srgbClr val="49495A"/>
                </a:solidFill>
                <a:latin typeface="Open Sans" pitchFamily="34" charset="0"/>
                <a:ea typeface="Open Sans" pitchFamily="34" charset="-122"/>
                <a:cs typeface="Open Sans" pitchFamily="34" charset="-120"/>
              </a:rPr>
              <a:t>kg CO₂/</a:t>
            </a:r>
            <a:r>
              <a:rPr lang="en-US" dirty="0">
                <a:solidFill>
                  <a:srgbClr val="49495A"/>
                </a:solidFill>
                <a:latin typeface="Open Sans" pitchFamily="34" charset="0"/>
                <a:ea typeface="Open Sans" pitchFamily="34" charset="-122"/>
                <a:cs typeface="Open Sans" pitchFamily="34" charset="-120"/>
              </a:rPr>
              <a:t> m²·year</a:t>
            </a:r>
            <a:endParaRPr lang="en-US" sz="1700" dirty="0"/>
          </a:p>
        </p:txBody>
      </p:sp>
      <p:sp>
        <p:nvSpPr>
          <p:cNvPr id="98" name="Shape 60">
            <a:extLst>
              <a:ext uri="{FF2B5EF4-FFF2-40B4-BE49-F238E27FC236}">
                <a16:creationId xmlns:a16="http://schemas.microsoft.com/office/drawing/2014/main" id="{33411DD2-3220-8CC4-6DC6-0908B1A4351B}"/>
              </a:ext>
            </a:extLst>
          </p:cNvPr>
          <p:cNvSpPr/>
          <p:nvPr/>
        </p:nvSpPr>
        <p:spPr>
          <a:xfrm>
            <a:off x="702797" y="11017375"/>
            <a:ext cx="13220343" cy="573167"/>
          </a:xfrm>
          <a:prstGeom prst="rect">
            <a:avLst/>
          </a:prstGeom>
          <a:solidFill>
            <a:srgbClr val="000000">
              <a:alpha val="4000"/>
            </a:srgbClr>
          </a:solidFill>
          <a:ln/>
        </p:spPr>
        <p:txBody>
          <a:bodyPr/>
          <a:lstStyle/>
          <a:p>
            <a:endParaRPr lang="en-ES"/>
          </a:p>
        </p:txBody>
      </p:sp>
      <p:sp>
        <p:nvSpPr>
          <p:cNvPr id="99" name="Text 61">
            <a:extLst>
              <a:ext uri="{FF2B5EF4-FFF2-40B4-BE49-F238E27FC236}">
                <a16:creationId xmlns:a16="http://schemas.microsoft.com/office/drawing/2014/main" id="{D3DE7AC4-7510-3B2E-EE26-C8D32FBD94EF}"/>
              </a:ext>
            </a:extLst>
          </p:cNvPr>
          <p:cNvSpPr/>
          <p:nvPr/>
        </p:nvSpPr>
        <p:spPr>
          <a:xfrm>
            <a:off x="889159" y="12191857"/>
            <a:ext cx="400538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Estimated Windows’ Annual Heat Loss</a:t>
            </a:r>
            <a:endParaRPr lang="en-US" sz="1550" dirty="0"/>
          </a:p>
        </p:txBody>
      </p:sp>
      <p:sp>
        <p:nvSpPr>
          <p:cNvPr id="100" name="Text 62">
            <a:extLst>
              <a:ext uri="{FF2B5EF4-FFF2-40B4-BE49-F238E27FC236}">
                <a16:creationId xmlns:a16="http://schemas.microsoft.com/office/drawing/2014/main" id="{314E9023-EDA1-8067-7493-12F3E6D71224}"/>
              </a:ext>
            </a:extLst>
          </p:cNvPr>
          <p:cNvSpPr/>
          <p:nvPr/>
        </p:nvSpPr>
        <p:spPr>
          <a:xfrm>
            <a:off x="5878055" y="12191857"/>
            <a:ext cx="400026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{{WINDOW_ANNUAL_HEAT_LOSS_KWH}}</a:t>
            </a:r>
            <a:endParaRPr lang="en-US" sz="1550" dirty="0"/>
          </a:p>
        </p:txBody>
      </p:sp>
      <p:sp>
        <p:nvSpPr>
          <p:cNvPr id="101" name="Text 63">
            <a:extLst>
              <a:ext uri="{FF2B5EF4-FFF2-40B4-BE49-F238E27FC236}">
                <a16:creationId xmlns:a16="http://schemas.microsoft.com/office/drawing/2014/main" id="{4124FCDA-9A4F-97D9-CBC9-1350C810FB2E}"/>
              </a:ext>
            </a:extLst>
          </p:cNvPr>
          <p:cNvSpPr/>
          <p:nvPr/>
        </p:nvSpPr>
        <p:spPr>
          <a:xfrm>
            <a:off x="9706808" y="12191857"/>
            <a:ext cx="400407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kWh/year</a:t>
            </a:r>
            <a:endParaRPr lang="en-US" sz="1550" dirty="0"/>
          </a:p>
        </p:txBody>
      </p:sp>
      <p:sp>
        <p:nvSpPr>
          <p:cNvPr id="102" name="Shape 64">
            <a:extLst>
              <a:ext uri="{FF2B5EF4-FFF2-40B4-BE49-F238E27FC236}">
                <a16:creationId xmlns:a16="http://schemas.microsoft.com/office/drawing/2014/main" id="{DA68CD63-4643-0F43-A114-F5887CBA413F}"/>
              </a:ext>
            </a:extLst>
          </p:cNvPr>
          <p:cNvSpPr/>
          <p:nvPr/>
        </p:nvSpPr>
        <p:spPr>
          <a:xfrm>
            <a:off x="673769" y="11561514"/>
            <a:ext cx="13220343" cy="573167"/>
          </a:xfrm>
          <a:prstGeom prst="rect">
            <a:avLst/>
          </a:prstGeom>
          <a:solidFill>
            <a:srgbClr val="FFFFFF">
              <a:alpha val="4000"/>
            </a:srgbClr>
          </a:solidFill>
          <a:ln/>
        </p:spPr>
        <p:txBody>
          <a:bodyPr/>
          <a:lstStyle/>
          <a:p>
            <a:endParaRPr lang="en-ES" dirty="0"/>
          </a:p>
        </p:txBody>
      </p:sp>
      <p:sp>
        <p:nvSpPr>
          <p:cNvPr id="103" name="Text 65">
            <a:extLst>
              <a:ext uri="{FF2B5EF4-FFF2-40B4-BE49-F238E27FC236}">
                <a16:creationId xmlns:a16="http://schemas.microsoft.com/office/drawing/2014/main" id="{D29825D5-C35C-04B6-19F4-2283B5AF7813}"/>
              </a:ext>
            </a:extLst>
          </p:cNvPr>
          <p:cNvSpPr/>
          <p:nvPr/>
        </p:nvSpPr>
        <p:spPr>
          <a:xfrm>
            <a:off x="889159" y="12765024"/>
            <a:ext cx="400538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Estimated Windows’ Annual Heating Loss per m2</a:t>
            </a:r>
            <a:endParaRPr lang="en-US" sz="1550" dirty="0"/>
          </a:p>
        </p:txBody>
      </p:sp>
      <p:sp>
        <p:nvSpPr>
          <p:cNvPr id="104" name="Text 66">
            <a:extLst>
              <a:ext uri="{FF2B5EF4-FFF2-40B4-BE49-F238E27FC236}">
                <a16:creationId xmlns:a16="http://schemas.microsoft.com/office/drawing/2014/main" id="{DF044FAB-C91A-21B7-BE7C-9DA2E1E93874}"/>
              </a:ext>
            </a:extLst>
          </p:cNvPr>
          <p:cNvSpPr/>
          <p:nvPr/>
        </p:nvSpPr>
        <p:spPr>
          <a:xfrm>
            <a:off x="5878055" y="12765024"/>
            <a:ext cx="4000262" cy="318850"/>
          </a:xfrm>
          <a:prstGeom prst="rect">
            <a:avLst/>
          </a:prstGeom>
          <a:noFill/>
          <a:ln/>
        </p:spPr>
        <p:txBody>
          <a:bodyPr wrap="none" lIns="0" tIns="0" rIns="0" bIns="0" rtlCol="0" anchor="t"/>
          <a:lstStyle/>
          <a:p>
            <a:pPr>
              <a:lnSpc>
                <a:spcPts val="2500"/>
              </a:lnSpc>
            </a:pPr>
            <a:r>
              <a:rPr lang="en-US" sz="1550" dirty="0">
                <a:solidFill>
                  <a:srgbClr val="49495A"/>
                </a:solidFill>
                <a:latin typeface="Open Sans" pitchFamily="34" charset="0"/>
                <a:ea typeface="Open Sans" pitchFamily="34" charset="-122"/>
                <a:cs typeface="Open Sans" pitchFamily="34" charset="-120"/>
              </a:rPr>
              <a:t>{{WINDOW_ANNUAL_HEAT_LOSS_KWH_M2Y}}</a:t>
            </a:r>
            <a:endParaRPr lang="en-US" sz="1550" dirty="0"/>
          </a:p>
        </p:txBody>
      </p:sp>
      <p:sp>
        <p:nvSpPr>
          <p:cNvPr id="105" name="Text 67">
            <a:extLst>
              <a:ext uri="{FF2B5EF4-FFF2-40B4-BE49-F238E27FC236}">
                <a16:creationId xmlns:a16="http://schemas.microsoft.com/office/drawing/2014/main" id="{6FCF6C1F-5009-4417-4C97-9B0C999BD161}"/>
              </a:ext>
            </a:extLst>
          </p:cNvPr>
          <p:cNvSpPr/>
          <p:nvPr/>
        </p:nvSpPr>
        <p:spPr>
          <a:xfrm>
            <a:off x="9706808" y="12765024"/>
            <a:ext cx="400407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kWh/(m²·year)</a:t>
            </a:r>
            <a:endParaRPr lang="en-US" sz="1550" dirty="0"/>
          </a:p>
        </p:txBody>
      </p:sp>
      <p:sp>
        <p:nvSpPr>
          <p:cNvPr id="106" name="Shape 60">
            <a:extLst>
              <a:ext uri="{FF2B5EF4-FFF2-40B4-BE49-F238E27FC236}">
                <a16:creationId xmlns:a16="http://schemas.microsoft.com/office/drawing/2014/main" id="{FB841723-0B2E-CBCC-8F18-7CB45536A5E4}"/>
              </a:ext>
            </a:extLst>
          </p:cNvPr>
          <p:cNvSpPr/>
          <p:nvPr/>
        </p:nvSpPr>
        <p:spPr>
          <a:xfrm>
            <a:off x="718037" y="12163678"/>
            <a:ext cx="13220343" cy="573167"/>
          </a:xfrm>
          <a:prstGeom prst="rect">
            <a:avLst/>
          </a:prstGeom>
          <a:solidFill>
            <a:srgbClr val="000000">
              <a:alpha val="4000"/>
            </a:srgbClr>
          </a:solidFill>
          <a:ln/>
        </p:spPr>
        <p:txBody>
          <a:bodyPr/>
          <a:lstStyle/>
          <a:p>
            <a:endParaRPr lang="en-ES"/>
          </a:p>
        </p:txBody>
      </p:sp>
      <p:sp>
        <p:nvSpPr>
          <p:cNvPr id="107" name="Text 61">
            <a:extLst>
              <a:ext uri="{FF2B5EF4-FFF2-40B4-BE49-F238E27FC236}">
                <a16:creationId xmlns:a16="http://schemas.microsoft.com/office/drawing/2014/main" id="{E06706C8-51F9-6CCA-3E7D-4F85996C2B9C}"/>
              </a:ext>
            </a:extLst>
          </p:cNvPr>
          <p:cNvSpPr/>
          <p:nvPr/>
        </p:nvSpPr>
        <p:spPr>
          <a:xfrm>
            <a:off x="904399" y="13338160"/>
            <a:ext cx="400538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Estimated Wall’s Annual Heat Loss</a:t>
            </a:r>
            <a:endParaRPr lang="en-US" sz="1550" dirty="0"/>
          </a:p>
        </p:txBody>
      </p:sp>
      <p:sp>
        <p:nvSpPr>
          <p:cNvPr id="108" name="Text 62">
            <a:extLst>
              <a:ext uri="{FF2B5EF4-FFF2-40B4-BE49-F238E27FC236}">
                <a16:creationId xmlns:a16="http://schemas.microsoft.com/office/drawing/2014/main" id="{1599EC73-8E95-1E34-7D63-5CFD902BD775}"/>
              </a:ext>
            </a:extLst>
          </p:cNvPr>
          <p:cNvSpPr/>
          <p:nvPr/>
        </p:nvSpPr>
        <p:spPr>
          <a:xfrm>
            <a:off x="5893295" y="13338160"/>
            <a:ext cx="4000262" cy="318850"/>
          </a:xfrm>
          <a:prstGeom prst="rect">
            <a:avLst/>
          </a:prstGeom>
          <a:noFill/>
          <a:ln/>
        </p:spPr>
        <p:txBody>
          <a:bodyPr wrap="none" lIns="0" tIns="0" rIns="0" bIns="0" rtlCol="0" anchor="t"/>
          <a:lstStyle/>
          <a:p>
            <a:pPr>
              <a:lnSpc>
                <a:spcPts val="2500"/>
              </a:lnSpc>
            </a:pPr>
            <a:r>
              <a:rPr lang="en-US" sz="1550" dirty="0">
                <a:solidFill>
                  <a:srgbClr val="49495A"/>
                </a:solidFill>
                <a:latin typeface="Open Sans" pitchFamily="34" charset="0"/>
                <a:ea typeface="Open Sans" pitchFamily="34" charset="-122"/>
                <a:cs typeface="Open Sans" pitchFamily="34" charset="-120"/>
              </a:rPr>
              <a:t>{{WALL_ANNUAL_HEAT_LOSS_KWH}}</a:t>
            </a:r>
            <a:endParaRPr lang="en-US" sz="1550" dirty="0"/>
          </a:p>
        </p:txBody>
      </p:sp>
      <p:sp>
        <p:nvSpPr>
          <p:cNvPr id="109" name="Text 63">
            <a:extLst>
              <a:ext uri="{FF2B5EF4-FFF2-40B4-BE49-F238E27FC236}">
                <a16:creationId xmlns:a16="http://schemas.microsoft.com/office/drawing/2014/main" id="{E411D0B7-8BD5-A8F1-3ACB-CFDF407AF9C0}"/>
              </a:ext>
            </a:extLst>
          </p:cNvPr>
          <p:cNvSpPr/>
          <p:nvPr/>
        </p:nvSpPr>
        <p:spPr>
          <a:xfrm>
            <a:off x="9722048" y="13338160"/>
            <a:ext cx="400407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kWh/year</a:t>
            </a:r>
            <a:endParaRPr lang="en-US" sz="1550" dirty="0"/>
          </a:p>
        </p:txBody>
      </p:sp>
      <p:sp>
        <p:nvSpPr>
          <p:cNvPr id="112" name="Shape 64">
            <a:extLst>
              <a:ext uri="{FF2B5EF4-FFF2-40B4-BE49-F238E27FC236}">
                <a16:creationId xmlns:a16="http://schemas.microsoft.com/office/drawing/2014/main" id="{BAC1BC10-2FD8-75CC-0B22-C1E1DD391D04}"/>
              </a:ext>
            </a:extLst>
          </p:cNvPr>
          <p:cNvSpPr/>
          <p:nvPr/>
        </p:nvSpPr>
        <p:spPr>
          <a:xfrm>
            <a:off x="702797" y="12799567"/>
            <a:ext cx="13220343" cy="573167"/>
          </a:xfrm>
          <a:prstGeom prst="rect">
            <a:avLst/>
          </a:prstGeom>
          <a:solidFill>
            <a:srgbClr val="FFFFFF">
              <a:alpha val="4000"/>
            </a:srgbClr>
          </a:solidFill>
          <a:ln/>
        </p:spPr>
        <p:txBody>
          <a:bodyPr/>
          <a:lstStyle/>
          <a:p>
            <a:endParaRPr lang="en-ES"/>
          </a:p>
        </p:txBody>
      </p:sp>
      <p:sp>
        <p:nvSpPr>
          <p:cNvPr id="113" name="Text 65">
            <a:extLst>
              <a:ext uri="{FF2B5EF4-FFF2-40B4-BE49-F238E27FC236}">
                <a16:creationId xmlns:a16="http://schemas.microsoft.com/office/drawing/2014/main" id="{663F5DB7-2B54-25C1-165B-5A922301988B}"/>
              </a:ext>
            </a:extLst>
          </p:cNvPr>
          <p:cNvSpPr/>
          <p:nvPr/>
        </p:nvSpPr>
        <p:spPr>
          <a:xfrm>
            <a:off x="904399" y="13911327"/>
            <a:ext cx="400538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Estimated Wall’s Annual Heating Loss per m2</a:t>
            </a:r>
            <a:endParaRPr lang="en-US" sz="1550" dirty="0"/>
          </a:p>
        </p:txBody>
      </p:sp>
      <p:sp>
        <p:nvSpPr>
          <p:cNvPr id="114" name="Text 66">
            <a:extLst>
              <a:ext uri="{FF2B5EF4-FFF2-40B4-BE49-F238E27FC236}">
                <a16:creationId xmlns:a16="http://schemas.microsoft.com/office/drawing/2014/main" id="{0036A9AE-52CA-9F27-86E9-C5F5AF4D2E65}"/>
              </a:ext>
            </a:extLst>
          </p:cNvPr>
          <p:cNvSpPr/>
          <p:nvPr/>
        </p:nvSpPr>
        <p:spPr>
          <a:xfrm>
            <a:off x="5893295" y="13911327"/>
            <a:ext cx="4000262" cy="318850"/>
          </a:xfrm>
          <a:prstGeom prst="rect">
            <a:avLst/>
          </a:prstGeom>
          <a:noFill/>
          <a:ln/>
        </p:spPr>
        <p:txBody>
          <a:bodyPr wrap="none" lIns="0" tIns="0" rIns="0" bIns="0" rtlCol="0" anchor="t"/>
          <a:lstStyle/>
          <a:p>
            <a:pPr>
              <a:lnSpc>
                <a:spcPts val="2500"/>
              </a:lnSpc>
            </a:pPr>
            <a:r>
              <a:rPr lang="en-US" sz="1550" dirty="0">
                <a:solidFill>
                  <a:srgbClr val="49495A"/>
                </a:solidFill>
                <a:latin typeface="Open Sans" pitchFamily="34" charset="0"/>
                <a:ea typeface="Open Sans" pitchFamily="34" charset="-122"/>
                <a:cs typeface="Open Sans" pitchFamily="34" charset="-120"/>
              </a:rPr>
              <a:t>{{WALL_ANNUAL_HEAT_LOSS_KWH_M2Y}}</a:t>
            </a:r>
            <a:endParaRPr lang="en-US" sz="1550" dirty="0"/>
          </a:p>
        </p:txBody>
      </p:sp>
      <p:sp>
        <p:nvSpPr>
          <p:cNvPr id="115" name="Text 67">
            <a:extLst>
              <a:ext uri="{FF2B5EF4-FFF2-40B4-BE49-F238E27FC236}">
                <a16:creationId xmlns:a16="http://schemas.microsoft.com/office/drawing/2014/main" id="{BAC7E38B-F645-A3F6-97CF-874532E285A8}"/>
              </a:ext>
            </a:extLst>
          </p:cNvPr>
          <p:cNvSpPr/>
          <p:nvPr/>
        </p:nvSpPr>
        <p:spPr>
          <a:xfrm>
            <a:off x="9722048" y="13911327"/>
            <a:ext cx="400407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kWh/(m²·year)</a:t>
            </a:r>
            <a:endParaRPr lang="en-US" sz="1550" dirty="0"/>
          </a:p>
        </p:txBody>
      </p:sp>
      <p:sp>
        <p:nvSpPr>
          <p:cNvPr id="117" name="TextBox 116">
            <a:extLst>
              <a:ext uri="{FF2B5EF4-FFF2-40B4-BE49-F238E27FC236}">
                <a16:creationId xmlns:a16="http://schemas.microsoft.com/office/drawing/2014/main" id="{8673FDFD-A722-F93F-9418-F53B7D688F82}"/>
              </a:ext>
            </a:extLst>
          </p:cNvPr>
          <p:cNvSpPr txBox="1"/>
          <p:nvPr/>
        </p:nvSpPr>
        <p:spPr>
          <a:xfrm>
            <a:off x="588279" y="18151564"/>
            <a:ext cx="12814000" cy="1077603"/>
          </a:xfrm>
          <a:prstGeom prst="rect">
            <a:avLst/>
          </a:prstGeom>
          <a:noFill/>
        </p:spPr>
        <p:txBody>
          <a:bodyPr wrap="square">
            <a:spAutoFit/>
          </a:bodyPr>
          <a:lstStyle/>
          <a:p>
            <a:pPr algn="ctr">
              <a:lnSpc>
                <a:spcPct val="115000"/>
              </a:lnSpc>
              <a:spcAft>
                <a:spcPts val="1000"/>
              </a:spcAft>
            </a:pPr>
            <a:r>
              <a:rPr lang="en-US" sz="2500" i="1"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The total heat loss from this façade is {{FACADE_ANNUAL_HEAT_LOSS_KWH}} kWh per year. </a:t>
            </a:r>
            <a:endParaRPr lang="en-ES" sz="25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endParaRPr>
          </a:p>
          <a:p>
            <a:pPr algn="ctr">
              <a:lnSpc>
                <a:spcPct val="115000"/>
              </a:lnSpc>
              <a:spcAft>
                <a:spcPts val="1000"/>
              </a:spcAft>
            </a:pPr>
            <a:r>
              <a:rPr lang="en-US" sz="2500" i="1"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This total CO2 emissions from this façade is {{FACADE_ANNUAL_CO2_KG}} kCO2 per year</a:t>
            </a:r>
            <a:endParaRPr lang="en-ES" sz="25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endParaRPr>
          </a:p>
        </p:txBody>
      </p:sp>
      <p:sp>
        <p:nvSpPr>
          <p:cNvPr id="33" name="Text 8">
            <a:extLst>
              <a:ext uri="{FF2B5EF4-FFF2-40B4-BE49-F238E27FC236}">
                <a16:creationId xmlns:a16="http://schemas.microsoft.com/office/drawing/2014/main" id="{9BCBC9A9-58EE-D4F4-9206-9860D3C587DF}"/>
              </a:ext>
            </a:extLst>
          </p:cNvPr>
          <p:cNvSpPr/>
          <p:nvPr/>
        </p:nvSpPr>
        <p:spPr>
          <a:xfrm>
            <a:off x="11500337" y="4075037"/>
            <a:ext cx="2238018" cy="318850"/>
          </a:xfrm>
          <a:prstGeom prst="rect">
            <a:avLst/>
          </a:prstGeom>
          <a:noFill/>
          <a:ln/>
        </p:spPr>
        <p:txBody>
          <a:bodyPr wrap="none" lIns="0" tIns="0" rIns="0" bIns="0" rtlCol="0" anchor="t"/>
          <a:lstStyle/>
          <a:p>
            <a:pPr marL="0" indent="0" algn="ctr">
              <a:lnSpc>
                <a:spcPts val="2500"/>
              </a:lnSpc>
              <a:buNone/>
            </a:pPr>
            <a:r>
              <a:rPr lang="en-US" sz="1550" b="1" dirty="0">
                <a:solidFill>
                  <a:srgbClr val="49495A"/>
                </a:solidFill>
                <a:latin typeface="Open Sans" pitchFamily="34" charset="0"/>
                <a:ea typeface="Open Sans" pitchFamily="34" charset="-122"/>
                <a:cs typeface="Open Sans" pitchFamily="34" charset="-120"/>
              </a:rPr>
              <a:t>Heat Loss Share (%)</a:t>
            </a:r>
            <a:endParaRPr lang="en-US" sz="1550" dirty="0"/>
          </a:p>
        </p:txBody>
      </p:sp>
      <p:sp>
        <p:nvSpPr>
          <p:cNvPr id="34" name="Text 14">
            <a:extLst>
              <a:ext uri="{FF2B5EF4-FFF2-40B4-BE49-F238E27FC236}">
                <a16:creationId xmlns:a16="http://schemas.microsoft.com/office/drawing/2014/main" id="{9E9C57A9-22BF-E568-E8ED-5200D66A831D}"/>
              </a:ext>
            </a:extLst>
          </p:cNvPr>
          <p:cNvSpPr/>
          <p:nvPr/>
        </p:nvSpPr>
        <p:spPr>
          <a:xfrm>
            <a:off x="11500337" y="4648204"/>
            <a:ext cx="2238018" cy="318850"/>
          </a:xfrm>
          <a:prstGeom prst="rect">
            <a:avLst/>
          </a:prstGeom>
          <a:noFill/>
          <a:ln/>
        </p:spPr>
        <p:txBody>
          <a:bodyPr wrap="none" lIns="0" tIns="0" rIns="0" bIns="0" rtlCol="0" anchor="t"/>
          <a:lstStyle/>
          <a:p>
            <a:pPr algn="ctr">
              <a:lnSpc>
                <a:spcPts val="2500"/>
              </a:lnSpc>
            </a:pPr>
            <a:r>
              <a:rPr lang="en-US" sz="1550" dirty="0"/>
              <a:t>{{WALL_HEAT_LOSS_COEFF}}%</a:t>
            </a:r>
          </a:p>
        </p:txBody>
      </p:sp>
      <p:sp>
        <p:nvSpPr>
          <p:cNvPr id="41" name="Text 20">
            <a:extLst>
              <a:ext uri="{FF2B5EF4-FFF2-40B4-BE49-F238E27FC236}">
                <a16:creationId xmlns:a16="http://schemas.microsoft.com/office/drawing/2014/main" id="{C85A8C15-47EF-D108-8EF6-6A1D6EBA761C}"/>
              </a:ext>
            </a:extLst>
          </p:cNvPr>
          <p:cNvSpPr/>
          <p:nvPr/>
        </p:nvSpPr>
        <p:spPr>
          <a:xfrm>
            <a:off x="11500337" y="5221371"/>
            <a:ext cx="2238018" cy="318850"/>
          </a:xfrm>
          <a:prstGeom prst="rect">
            <a:avLst/>
          </a:prstGeom>
          <a:noFill/>
          <a:ln/>
        </p:spPr>
        <p:txBody>
          <a:bodyPr wrap="none" lIns="0" tIns="0" rIns="0" bIns="0" rtlCol="0" anchor="t"/>
          <a:lstStyle/>
          <a:p>
            <a:pPr algn="ctr">
              <a:lnSpc>
                <a:spcPts val="2500"/>
              </a:lnSpc>
            </a:pPr>
            <a:r>
              <a:rPr lang="en-US" sz="1550" dirty="0"/>
              <a:t>{{WINDOW_HEAT_LOSS_COEFF}}%</a:t>
            </a:r>
          </a:p>
        </p:txBody>
      </p:sp>
      <p:sp>
        <p:nvSpPr>
          <p:cNvPr id="42" name="Text 44">
            <a:extLst>
              <a:ext uri="{FF2B5EF4-FFF2-40B4-BE49-F238E27FC236}">
                <a16:creationId xmlns:a16="http://schemas.microsoft.com/office/drawing/2014/main" id="{3EE8A175-B057-7352-76A9-06E12EE1FC6D}"/>
              </a:ext>
            </a:extLst>
          </p:cNvPr>
          <p:cNvSpPr/>
          <p:nvPr/>
        </p:nvSpPr>
        <p:spPr>
          <a:xfrm>
            <a:off x="11500217" y="5929292"/>
            <a:ext cx="2238018" cy="318850"/>
          </a:xfrm>
          <a:prstGeom prst="rect">
            <a:avLst/>
          </a:prstGeom>
          <a:noFill/>
          <a:ln/>
        </p:spPr>
        <p:txBody>
          <a:bodyPr wrap="none" lIns="0" tIns="0" rIns="0" bIns="0" rtlCol="0" anchor="t"/>
          <a:lstStyle/>
          <a:p>
            <a:pPr algn="ctr">
              <a:lnSpc>
                <a:spcPts val="2500"/>
              </a:lnSpc>
            </a:pPr>
            <a:r>
              <a:rPr lang="en-US" sz="1550" b="1" dirty="0"/>
              <a:t>{{FACADE_HEAT_LOSS_COEFF}}%</a:t>
            </a:r>
          </a:p>
          <a:p>
            <a:pPr marL="0" indent="0" algn="ctr">
              <a:lnSpc>
                <a:spcPts val="2500"/>
              </a:lnSpc>
              <a:buNone/>
            </a:pPr>
            <a:endParaRPr lang="en-US" sz="1550" b="1" dirty="0"/>
          </a:p>
        </p:txBody>
      </p:sp>
      <p:sp>
        <p:nvSpPr>
          <p:cNvPr id="28" name="Text 53">
            <a:extLst>
              <a:ext uri="{FF2B5EF4-FFF2-40B4-BE49-F238E27FC236}">
                <a16:creationId xmlns:a16="http://schemas.microsoft.com/office/drawing/2014/main" id="{6673A5EF-62D6-E966-E8EC-477733D18EE6}"/>
              </a:ext>
            </a:extLst>
          </p:cNvPr>
          <p:cNvSpPr/>
          <p:nvPr/>
        </p:nvSpPr>
        <p:spPr>
          <a:xfrm>
            <a:off x="882627" y="9007054"/>
            <a:ext cx="4005382" cy="637699"/>
          </a:xfrm>
          <a:prstGeom prst="rect">
            <a:avLst/>
          </a:prstGeom>
          <a:noFill/>
          <a:ln/>
        </p:spPr>
        <p:txBody>
          <a:bodyPr wrap="squar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Window Instantaneous Heat Loss (Measurement Conditions)</a:t>
            </a:r>
            <a:endParaRPr lang="en-US" sz="1550" dirty="0"/>
          </a:p>
        </p:txBody>
      </p:sp>
      <p:sp>
        <p:nvSpPr>
          <p:cNvPr id="29" name="Text 53">
            <a:extLst>
              <a:ext uri="{FF2B5EF4-FFF2-40B4-BE49-F238E27FC236}">
                <a16:creationId xmlns:a16="http://schemas.microsoft.com/office/drawing/2014/main" id="{8539ECC1-FAEE-2F42-5609-A117BEE3C889}"/>
              </a:ext>
            </a:extLst>
          </p:cNvPr>
          <p:cNvSpPr/>
          <p:nvPr/>
        </p:nvSpPr>
        <p:spPr>
          <a:xfrm>
            <a:off x="897142" y="9732767"/>
            <a:ext cx="4005382" cy="637699"/>
          </a:xfrm>
          <a:prstGeom prst="rect">
            <a:avLst/>
          </a:prstGeom>
          <a:noFill/>
          <a:ln/>
        </p:spPr>
        <p:txBody>
          <a:bodyPr wrap="squar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Wall Instantaneous Heat Loss (Measurement Conditions)</a:t>
            </a:r>
            <a:endParaRPr lang="en-US" sz="1550" dirty="0"/>
          </a:p>
        </p:txBody>
      </p:sp>
      <p:sp>
        <p:nvSpPr>
          <p:cNvPr id="70" name="Text 54">
            <a:extLst>
              <a:ext uri="{FF2B5EF4-FFF2-40B4-BE49-F238E27FC236}">
                <a16:creationId xmlns:a16="http://schemas.microsoft.com/office/drawing/2014/main" id="{144439C9-C3C6-E687-C140-78FA724A355C}"/>
              </a:ext>
            </a:extLst>
          </p:cNvPr>
          <p:cNvSpPr/>
          <p:nvPr/>
        </p:nvSpPr>
        <p:spPr>
          <a:xfrm>
            <a:off x="5871524" y="9181226"/>
            <a:ext cx="4000262" cy="318850"/>
          </a:xfrm>
          <a:prstGeom prst="rect">
            <a:avLst/>
          </a:prstGeom>
          <a:noFill/>
          <a:ln/>
        </p:spPr>
        <p:txBody>
          <a:bodyPr wrap="none" lIns="0" tIns="0" rIns="0" bIns="0" rtlCol="0" anchor="t"/>
          <a:lstStyle/>
          <a:p>
            <a:pPr>
              <a:lnSpc>
                <a:spcPts val="2500"/>
              </a:lnSpc>
            </a:pPr>
            <a:r>
              <a:rPr lang="en-GB" sz="1350" dirty="0">
                <a:latin typeface="Open Sans" panose="020B0606030504020204" pitchFamily="34" charset="0"/>
                <a:ea typeface="Open Sans" panose="020B0606030504020204" pitchFamily="34" charset="0"/>
                <a:cs typeface="Open Sans" panose="020B0606030504020204" pitchFamily="34" charset="0"/>
              </a:rPr>
              <a:t>{{WINDOW_HEAT_LOSS_W}}</a:t>
            </a:r>
            <a:endParaRPr lang="en-US" sz="1350" dirty="0">
              <a:latin typeface="Open Sans" panose="020B0606030504020204" pitchFamily="34" charset="0"/>
              <a:ea typeface="Open Sans" panose="020B0606030504020204" pitchFamily="34" charset="0"/>
              <a:cs typeface="Open Sans" panose="020B0606030504020204" pitchFamily="34" charset="0"/>
            </a:endParaRPr>
          </a:p>
        </p:txBody>
      </p:sp>
      <p:sp>
        <p:nvSpPr>
          <p:cNvPr id="71" name="Text 54">
            <a:extLst>
              <a:ext uri="{FF2B5EF4-FFF2-40B4-BE49-F238E27FC236}">
                <a16:creationId xmlns:a16="http://schemas.microsoft.com/office/drawing/2014/main" id="{D5364E14-CE64-1F01-C021-CD1C1A097D43}"/>
              </a:ext>
            </a:extLst>
          </p:cNvPr>
          <p:cNvSpPr/>
          <p:nvPr/>
        </p:nvSpPr>
        <p:spPr>
          <a:xfrm>
            <a:off x="5886037" y="9892424"/>
            <a:ext cx="4000262" cy="318850"/>
          </a:xfrm>
          <a:prstGeom prst="rect">
            <a:avLst/>
          </a:prstGeom>
          <a:noFill/>
          <a:ln/>
        </p:spPr>
        <p:txBody>
          <a:bodyPr wrap="none" lIns="0" tIns="0" rIns="0" bIns="0" rtlCol="0" anchor="t"/>
          <a:lstStyle/>
          <a:p>
            <a:pPr>
              <a:lnSpc>
                <a:spcPts val="2500"/>
              </a:lnSpc>
            </a:pPr>
            <a:r>
              <a:rPr lang="en-GB" sz="1350" dirty="0">
                <a:latin typeface="Open Sans" panose="020B0606030504020204" pitchFamily="34" charset="0"/>
                <a:ea typeface="Open Sans" panose="020B0606030504020204" pitchFamily="34" charset="0"/>
                <a:cs typeface="Open Sans" panose="020B0606030504020204" pitchFamily="34" charset="0"/>
              </a:rPr>
              <a:t>{{WALL_HEAT_LOSS_W}}</a:t>
            </a:r>
            <a:endParaRPr lang="en-US" sz="1350" dirty="0">
              <a:latin typeface="Open Sans" panose="020B0606030504020204" pitchFamily="34" charset="0"/>
              <a:ea typeface="Open Sans" panose="020B0606030504020204" pitchFamily="34" charset="0"/>
              <a:cs typeface="Open Sans" panose="020B0606030504020204" pitchFamily="34" charset="0"/>
            </a:endParaRPr>
          </a:p>
        </p:txBody>
      </p:sp>
      <p:sp>
        <p:nvSpPr>
          <p:cNvPr id="72" name="Text 55">
            <a:extLst>
              <a:ext uri="{FF2B5EF4-FFF2-40B4-BE49-F238E27FC236}">
                <a16:creationId xmlns:a16="http://schemas.microsoft.com/office/drawing/2014/main" id="{815DF3EA-6A25-30A0-BBDB-18F2F9A047D1}"/>
              </a:ext>
            </a:extLst>
          </p:cNvPr>
          <p:cNvSpPr/>
          <p:nvPr/>
        </p:nvSpPr>
        <p:spPr>
          <a:xfrm>
            <a:off x="9714790" y="9181226"/>
            <a:ext cx="400407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W</a:t>
            </a:r>
            <a:endParaRPr lang="en-US" sz="1550" dirty="0"/>
          </a:p>
        </p:txBody>
      </p:sp>
      <p:sp>
        <p:nvSpPr>
          <p:cNvPr id="73" name="Text 55">
            <a:extLst>
              <a:ext uri="{FF2B5EF4-FFF2-40B4-BE49-F238E27FC236}">
                <a16:creationId xmlns:a16="http://schemas.microsoft.com/office/drawing/2014/main" id="{40BF9B29-1626-0C9F-2614-4D5139369D02}"/>
              </a:ext>
            </a:extLst>
          </p:cNvPr>
          <p:cNvSpPr/>
          <p:nvPr/>
        </p:nvSpPr>
        <p:spPr>
          <a:xfrm>
            <a:off x="9714790" y="9877910"/>
            <a:ext cx="4004072" cy="318850"/>
          </a:xfrm>
          <a:prstGeom prst="rect">
            <a:avLst/>
          </a:prstGeom>
          <a:noFill/>
          <a:ln/>
        </p:spPr>
        <p:txBody>
          <a:bodyPr wrap="none" lIns="0" tIns="0" rIns="0" bIns="0" rtlCol="0" anchor="t"/>
          <a:lstStyle/>
          <a:p>
            <a:pPr marL="0" indent="0" algn="l">
              <a:lnSpc>
                <a:spcPts val="2500"/>
              </a:lnSpc>
              <a:buNone/>
            </a:pPr>
            <a:r>
              <a:rPr lang="en-US" sz="1550" dirty="0">
                <a:solidFill>
                  <a:srgbClr val="49495A"/>
                </a:solidFill>
                <a:latin typeface="Open Sans" pitchFamily="34" charset="0"/>
                <a:ea typeface="Open Sans" pitchFamily="34" charset="-122"/>
                <a:cs typeface="Open Sans" pitchFamily="34" charset="-120"/>
              </a:rPr>
              <a:t>W</a:t>
            </a:r>
            <a:endParaRPr lang="en-US" sz="1550" dirty="0"/>
          </a:p>
        </p:txBody>
      </p:sp>
      <p:sp>
        <p:nvSpPr>
          <p:cNvPr id="74" name="Shape 60">
            <a:extLst>
              <a:ext uri="{FF2B5EF4-FFF2-40B4-BE49-F238E27FC236}">
                <a16:creationId xmlns:a16="http://schemas.microsoft.com/office/drawing/2014/main" id="{E0D56D23-51FB-FDC2-D0A3-887E390F1DDA}"/>
              </a:ext>
            </a:extLst>
          </p:cNvPr>
          <p:cNvSpPr/>
          <p:nvPr/>
        </p:nvSpPr>
        <p:spPr>
          <a:xfrm>
            <a:off x="758143" y="13278604"/>
            <a:ext cx="13220343" cy="573167"/>
          </a:xfrm>
          <a:prstGeom prst="rect">
            <a:avLst/>
          </a:prstGeom>
          <a:solidFill>
            <a:srgbClr val="000000">
              <a:alpha val="4000"/>
            </a:srgbClr>
          </a:solidFill>
          <a:ln/>
        </p:spPr>
        <p:txBody>
          <a:bodyPr/>
          <a:lstStyle/>
          <a:p>
            <a:endParaRPr lang="en-E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87811" y="461845"/>
            <a:ext cx="7135603" cy="419934"/>
          </a:xfrm>
          <a:prstGeom prst="rect">
            <a:avLst/>
          </a:prstGeom>
          <a:noFill/>
          <a:ln/>
        </p:spPr>
        <p:txBody>
          <a:bodyPr wrap="none" lIns="0" tIns="0" rIns="0" bIns="0" rtlCol="0" anchor="t"/>
          <a:lstStyle/>
          <a:p>
            <a:pPr marL="0" indent="0" algn="l">
              <a:lnSpc>
                <a:spcPts val="4100"/>
              </a:lnSpc>
              <a:buNone/>
            </a:pPr>
            <a:r>
              <a:rPr lang="en-US" sz="3300" dirty="0">
                <a:solidFill>
                  <a:srgbClr val="403CCF"/>
                </a:solidFill>
                <a:latin typeface="Libre Baskerville" pitchFamily="34" charset="0"/>
              </a:rPr>
              <a:t>Energy Efficiency Classification</a:t>
            </a:r>
            <a:endParaRPr lang="en-US" sz="3300" dirty="0"/>
          </a:p>
        </p:txBody>
      </p:sp>
      <p:sp>
        <p:nvSpPr>
          <p:cNvPr id="4" name="Text 2"/>
          <p:cNvSpPr/>
          <p:nvPr/>
        </p:nvSpPr>
        <p:spPr>
          <a:xfrm>
            <a:off x="587811" y="1344683"/>
            <a:ext cx="13454658" cy="2844539"/>
          </a:xfrm>
          <a:prstGeom prst="rect">
            <a:avLst/>
          </a:prstGeom>
          <a:noFill/>
          <a:ln/>
        </p:spPr>
        <p:txBody>
          <a:bodyPr wrap="square" lIns="0" tIns="0" rIns="0" bIns="0" rtlCol="0" anchor="t"/>
          <a:lstStyle/>
          <a:p>
            <a:pPr marL="0" indent="0" algn="l">
              <a:lnSpc>
                <a:spcPts val="2100"/>
              </a:lnSpc>
              <a:buNone/>
            </a:pPr>
            <a:r>
              <a:rPr lang="en-US" sz="155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Below we indicate the energy efficiency letter that corresponds to the façade, windows and wall's estimated annual heat loss per square meter. Because our estimate of heat loss per square meter is subject to the errors indicated above, this classification which relies on these estimates is to be also subject to the same errors. Notice that the classification below is specific of a façade and not to the whole building (other façades, roof, heating systems, etc.) This is a major difference with other existing energy efficiency classifications.  Our estimation might be useful to separate a façade's heat loss from the building's total heat loss.</a:t>
            </a:r>
          </a:p>
          <a:p>
            <a:pPr marL="0" indent="0" algn="l">
              <a:lnSpc>
                <a:spcPts val="2100"/>
              </a:lnSpc>
              <a:buNone/>
            </a:pPr>
            <a:endParaRPr lang="en-US" sz="155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marL="0" indent="0" algn="l">
              <a:lnSpc>
                <a:spcPts val="2100"/>
              </a:lnSpc>
              <a:buNone/>
            </a:pPr>
            <a:r>
              <a:rPr lang="en-US" sz="155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Classification is as follows: A denotes average heat loss below 37.1 kWh/m2 year; B denotes average heat loss between 37.1 and 60.1 kWh/m2 year; C denotes average heat loss between 60.1 and 93.2 kWh/m2 year; D denotes average heat loss between 93.2 and 143.3 kWh/m2 year; E denotes average heat loss between 143.3 and 298.1 kWh/m2 year; F denotes average heat loss between 298.1 and 336.8 kWh/m2 year; G denotes average heat loss above 336.8 kWh/m2 year.</a:t>
            </a:r>
          </a:p>
          <a:p>
            <a:pPr marL="0" indent="0" algn="l">
              <a:lnSpc>
                <a:spcPts val="2100"/>
              </a:lnSpc>
              <a:buNone/>
            </a:pPr>
            <a:endParaRPr lang="en-US" sz="155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2" name="Text 110"/>
          <p:cNvSpPr/>
          <p:nvPr/>
        </p:nvSpPr>
        <p:spPr>
          <a:xfrm>
            <a:off x="587812" y="19182771"/>
            <a:ext cx="13454658" cy="268724"/>
          </a:xfrm>
          <a:prstGeom prst="rect">
            <a:avLst/>
          </a:prstGeom>
          <a:noFill/>
          <a:ln/>
        </p:spPr>
        <p:txBody>
          <a:bodyPr wrap="none" lIns="0" tIns="0" rIns="0" bIns="0" rtlCol="0" anchor="t"/>
          <a:lstStyle/>
          <a:p>
            <a:pPr marL="0" indent="0" algn="l">
              <a:lnSpc>
                <a:spcPts val="2100"/>
              </a:lnSpc>
              <a:buNone/>
            </a:pPr>
            <a:r>
              <a:rPr lang="en-US" sz="1300" dirty="0">
                <a:solidFill>
                  <a:srgbClr val="49495A"/>
                </a:solidFill>
                <a:latin typeface="Open Sans" pitchFamily="34" charset="0"/>
                <a:ea typeface="Open Sans" pitchFamily="34" charset="-122"/>
                <a:cs typeface="Open Sans" pitchFamily="34" charset="-120"/>
              </a:rPr>
              <a:t>ThermalAI — indicative results (not an official EPC)</a:t>
            </a:r>
            <a:endParaRPr lang="en-US" sz="1300" dirty="0"/>
          </a:p>
        </p:txBody>
      </p:sp>
      <p:sp>
        <p:nvSpPr>
          <p:cNvPr id="16" name="Text 3">
            <a:extLst>
              <a:ext uri="{FF2B5EF4-FFF2-40B4-BE49-F238E27FC236}">
                <a16:creationId xmlns:a16="http://schemas.microsoft.com/office/drawing/2014/main" id="{7F9411A8-AF5C-BBF8-FAEE-636ABD92BC70}"/>
              </a:ext>
            </a:extLst>
          </p:cNvPr>
          <p:cNvSpPr/>
          <p:nvPr/>
        </p:nvSpPr>
        <p:spPr>
          <a:xfrm>
            <a:off x="587811" y="4890129"/>
            <a:ext cx="6498789" cy="498300"/>
          </a:xfrm>
          <a:prstGeom prst="rect">
            <a:avLst/>
          </a:prstGeom>
          <a:noFill/>
          <a:ln/>
        </p:spPr>
        <p:txBody>
          <a:bodyPr wrap="none" lIns="0" tIns="0" rIns="0" bIns="0" rtlCol="0" anchor="t"/>
          <a:lstStyle/>
          <a:p>
            <a:pPr>
              <a:lnSpc>
                <a:spcPts val="3350"/>
              </a:lnSpc>
            </a:pPr>
            <a:r>
              <a:rPr lang="en-US" sz="210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Façade: ({{FACADE_ANNUAL_HEAT_LOSS_KWH_M2Y}} kWh/m²·year)</a:t>
            </a:r>
          </a:p>
        </p:txBody>
      </p:sp>
      <p:sp>
        <p:nvSpPr>
          <p:cNvPr id="17" name="Text 3">
            <a:extLst>
              <a:ext uri="{FF2B5EF4-FFF2-40B4-BE49-F238E27FC236}">
                <a16:creationId xmlns:a16="http://schemas.microsoft.com/office/drawing/2014/main" id="{0BF75FE1-109D-0647-9A0D-DED800C3A520}"/>
              </a:ext>
            </a:extLst>
          </p:cNvPr>
          <p:cNvSpPr/>
          <p:nvPr/>
        </p:nvSpPr>
        <p:spPr>
          <a:xfrm>
            <a:off x="587811" y="9077441"/>
            <a:ext cx="6890675" cy="491101"/>
          </a:xfrm>
          <a:prstGeom prst="rect">
            <a:avLst/>
          </a:prstGeom>
          <a:noFill/>
          <a:ln/>
        </p:spPr>
        <p:txBody>
          <a:bodyPr wrap="none" lIns="0" tIns="0" rIns="0" bIns="0" rtlCol="0" anchor="t"/>
          <a:lstStyle/>
          <a:p>
            <a:pPr>
              <a:lnSpc>
                <a:spcPts val="3350"/>
              </a:lnSpc>
            </a:pPr>
            <a:r>
              <a:rPr lang="es-ES"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Windows: ({{FACADE_ANNUAL_HEAT_LOSS_KWH_M2Y}} kWh/m²·year)</a:t>
            </a:r>
          </a:p>
        </p:txBody>
      </p:sp>
      <p:sp>
        <p:nvSpPr>
          <p:cNvPr id="18" name="Text 3">
            <a:extLst>
              <a:ext uri="{FF2B5EF4-FFF2-40B4-BE49-F238E27FC236}">
                <a16:creationId xmlns:a16="http://schemas.microsoft.com/office/drawing/2014/main" id="{F5868F16-DDE9-B613-7187-4D84E1DB6AD0}"/>
              </a:ext>
            </a:extLst>
          </p:cNvPr>
          <p:cNvSpPr/>
          <p:nvPr/>
        </p:nvSpPr>
        <p:spPr>
          <a:xfrm>
            <a:off x="587811" y="13264754"/>
            <a:ext cx="5943618" cy="451246"/>
          </a:xfrm>
          <a:prstGeom prst="rect">
            <a:avLst/>
          </a:prstGeom>
          <a:noFill/>
          <a:ln/>
        </p:spPr>
        <p:txBody>
          <a:bodyPr wrap="none" lIns="0" tIns="0" rIns="0" bIns="0" rtlCol="0" anchor="t"/>
          <a:lstStyle/>
          <a:p>
            <a:pPr>
              <a:lnSpc>
                <a:spcPts val="3350"/>
              </a:lnSpc>
            </a:pPr>
            <a:r>
              <a:rPr lang="es-ES" sz="2100" dirty="0">
                <a:solidFill>
                  <a:schemeClr val="tx1">
                    <a:lumMod val="75000"/>
                    <a:lumOff val="25000"/>
                  </a:schemeClr>
                </a:solidFill>
                <a:effectLst/>
                <a:latin typeface="Open Sans" panose="020B0606030504020204" pitchFamily="34" charset="0"/>
                <a:ea typeface="Open Sans" panose="020B0606030504020204" pitchFamily="34" charset="0"/>
                <a:cs typeface="Open Sans" panose="020B0606030504020204" pitchFamily="34" charset="0"/>
              </a:rPr>
              <a:t>Wall: ({{WALL_ANNUAL_HEAT_LOSS_KWH_M2Y}} kWh/m²·year)</a:t>
            </a:r>
          </a:p>
        </p:txBody>
      </p:sp>
      <p:pic>
        <p:nvPicPr>
          <p:cNvPr id="20" name="Picture 19">
            <a:extLst>
              <a:ext uri="{FF2B5EF4-FFF2-40B4-BE49-F238E27FC236}">
                <a16:creationId xmlns:a16="http://schemas.microsoft.com/office/drawing/2014/main" id="{C287B528-5E29-A530-F27F-A99DE84F88A7}"/>
              </a:ext>
            </a:extLst>
          </p:cNvPr>
          <p:cNvPicPr>
            <a:picLocks noChangeAspect="1"/>
          </p:cNvPicPr>
          <p:nvPr/>
        </p:nvPicPr>
        <p:blipFill>
          <a:blip r:embed="rId3"/>
          <a:stretch>
            <a:fillRect/>
          </a:stretch>
        </p:blipFill>
        <p:spPr>
          <a:xfrm>
            <a:off x="783753" y="5906280"/>
            <a:ext cx="3200400" cy="2286000"/>
          </a:xfrm>
          <a:prstGeom prst="rect">
            <a:avLst/>
          </a:prstGeom>
        </p:spPr>
      </p:pic>
      <p:pic>
        <p:nvPicPr>
          <p:cNvPr id="21" name="Picture 20">
            <a:extLst>
              <a:ext uri="{FF2B5EF4-FFF2-40B4-BE49-F238E27FC236}">
                <a16:creationId xmlns:a16="http://schemas.microsoft.com/office/drawing/2014/main" id="{E1DC5EAE-F3DA-7B9D-2D3D-F439E34F1B3D}"/>
              </a:ext>
            </a:extLst>
          </p:cNvPr>
          <p:cNvPicPr>
            <a:picLocks noChangeAspect="1"/>
          </p:cNvPicPr>
          <p:nvPr/>
        </p:nvPicPr>
        <p:blipFill>
          <a:blip r:embed="rId3"/>
          <a:stretch>
            <a:fillRect/>
          </a:stretch>
        </p:blipFill>
        <p:spPr>
          <a:xfrm>
            <a:off x="774883" y="10392182"/>
            <a:ext cx="3200400" cy="2286000"/>
          </a:xfrm>
          <a:prstGeom prst="rect">
            <a:avLst/>
          </a:prstGeom>
        </p:spPr>
      </p:pic>
      <p:pic>
        <p:nvPicPr>
          <p:cNvPr id="22" name="Picture 21">
            <a:extLst>
              <a:ext uri="{FF2B5EF4-FFF2-40B4-BE49-F238E27FC236}">
                <a16:creationId xmlns:a16="http://schemas.microsoft.com/office/drawing/2014/main" id="{851C1236-5941-F199-A809-B75AFD890C32}"/>
              </a:ext>
            </a:extLst>
          </p:cNvPr>
          <p:cNvPicPr>
            <a:picLocks noChangeAspect="1"/>
          </p:cNvPicPr>
          <p:nvPr/>
        </p:nvPicPr>
        <p:blipFill>
          <a:blip r:embed="rId3"/>
          <a:stretch>
            <a:fillRect/>
          </a:stretch>
        </p:blipFill>
        <p:spPr>
          <a:xfrm>
            <a:off x="783753" y="14280904"/>
            <a:ext cx="3200400" cy="2286000"/>
          </a:xfrm>
          <a:prstGeom prst="rect">
            <a:avLst/>
          </a:prstGeom>
        </p:spPr>
      </p:pic>
      <p:pic>
        <p:nvPicPr>
          <p:cNvPr id="23" name="Picture 22" descr="IMG_EE_FACADE_MARKER">
            <a:extLst>
              <a:ext uri="{FF2B5EF4-FFF2-40B4-BE49-F238E27FC236}">
                <a16:creationId xmlns:a16="http://schemas.microsoft.com/office/drawing/2014/main" id="{C1BC43CD-1FE3-72C8-2E8D-2C6BB6C7EC93}"/>
              </a:ext>
            </a:extLst>
          </p:cNvPr>
          <p:cNvPicPr>
            <a:picLocks noChangeAspect="1"/>
          </p:cNvPicPr>
          <p:nvPr/>
        </p:nvPicPr>
        <p:blipFill>
          <a:blip r:embed="rId4"/>
          <a:stretch>
            <a:fillRect/>
          </a:stretch>
        </p:blipFill>
        <p:spPr>
          <a:xfrm>
            <a:off x="6970812" y="5904777"/>
            <a:ext cx="2834640" cy="2286000"/>
          </a:xfrm>
          <a:prstGeom prst="rect">
            <a:avLst/>
          </a:prstGeom>
        </p:spPr>
      </p:pic>
      <p:pic>
        <p:nvPicPr>
          <p:cNvPr id="27" name="Picture 26" descr="IMG_EE_WINDOWS_MARKER">
            <a:extLst>
              <a:ext uri="{FF2B5EF4-FFF2-40B4-BE49-F238E27FC236}">
                <a16:creationId xmlns:a16="http://schemas.microsoft.com/office/drawing/2014/main" id="{870C68C9-4E87-CE4F-6543-7F4EF065DA2C}"/>
              </a:ext>
            </a:extLst>
          </p:cNvPr>
          <p:cNvPicPr>
            <a:picLocks noChangeAspect="1"/>
          </p:cNvPicPr>
          <p:nvPr/>
        </p:nvPicPr>
        <p:blipFill>
          <a:blip r:embed="rId4"/>
          <a:stretch>
            <a:fillRect/>
          </a:stretch>
        </p:blipFill>
        <p:spPr>
          <a:xfrm>
            <a:off x="6970812" y="10392182"/>
            <a:ext cx="2834640" cy="2286000"/>
          </a:xfrm>
          <a:prstGeom prst="rect">
            <a:avLst/>
          </a:prstGeom>
        </p:spPr>
      </p:pic>
      <p:pic>
        <p:nvPicPr>
          <p:cNvPr id="31" name="Picture 30" descr="IMG_EE_WALL_MARKER">
            <a:extLst>
              <a:ext uri="{FF2B5EF4-FFF2-40B4-BE49-F238E27FC236}">
                <a16:creationId xmlns:a16="http://schemas.microsoft.com/office/drawing/2014/main" id="{FE015FA8-FD8D-D2E7-4F84-8AC333CF8145}"/>
              </a:ext>
            </a:extLst>
          </p:cNvPr>
          <p:cNvPicPr>
            <a:picLocks noChangeAspect="1"/>
          </p:cNvPicPr>
          <p:nvPr/>
        </p:nvPicPr>
        <p:blipFill>
          <a:blip r:embed="rId4"/>
          <a:stretch>
            <a:fillRect/>
          </a:stretch>
        </p:blipFill>
        <p:spPr>
          <a:xfrm>
            <a:off x="6970812" y="14279401"/>
            <a:ext cx="2834640" cy="22860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54DAF5-4766-9D7F-E23D-96ADB038BF4C}"/>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949F1D34-6D6E-2FCA-0FB4-5212755A1483}"/>
              </a:ext>
            </a:extLst>
          </p:cNvPr>
          <p:cNvSpPr/>
          <p:nvPr/>
        </p:nvSpPr>
        <p:spPr>
          <a:xfrm>
            <a:off x="587811" y="461844"/>
            <a:ext cx="5820489" cy="483631"/>
          </a:xfrm>
          <a:prstGeom prst="rect">
            <a:avLst/>
          </a:prstGeom>
          <a:noFill/>
          <a:ln/>
        </p:spPr>
        <p:txBody>
          <a:bodyPr wrap="none" lIns="0" tIns="0" rIns="0" bIns="0" rtlCol="0" anchor="t"/>
          <a:lstStyle/>
          <a:p>
            <a:pPr marL="0" indent="0" algn="l">
              <a:lnSpc>
                <a:spcPts val="4100"/>
              </a:lnSpc>
              <a:buNone/>
            </a:pPr>
            <a:r>
              <a:rPr lang="en-US" sz="3300" dirty="0">
                <a:solidFill>
                  <a:srgbClr val="403CCF"/>
                </a:solidFill>
                <a:latin typeface="Libre Baskerville" pitchFamily="34" charset="0"/>
              </a:rPr>
              <a:t>Estimated Monetary Costs</a:t>
            </a:r>
            <a:endParaRPr lang="en-US" sz="3300" dirty="0"/>
          </a:p>
        </p:txBody>
      </p:sp>
      <p:sp>
        <p:nvSpPr>
          <p:cNvPr id="3" name="Text 1">
            <a:extLst>
              <a:ext uri="{FF2B5EF4-FFF2-40B4-BE49-F238E27FC236}">
                <a16:creationId xmlns:a16="http://schemas.microsoft.com/office/drawing/2014/main" id="{4F748E9C-0A19-EC1C-BE87-2FBA0B3FCA5C}"/>
              </a:ext>
            </a:extLst>
          </p:cNvPr>
          <p:cNvSpPr/>
          <p:nvPr/>
        </p:nvSpPr>
        <p:spPr>
          <a:xfrm>
            <a:off x="587812" y="1140907"/>
            <a:ext cx="3998000" cy="419934"/>
          </a:xfrm>
          <a:prstGeom prst="rect">
            <a:avLst/>
          </a:prstGeom>
          <a:noFill/>
          <a:ln/>
        </p:spPr>
        <p:txBody>
          <a:bodyPr wrap="none" lIns="0" tIns="0" rIns="0" bIns="0" rtlCol="0" anchor="t"/>
          <a:lstStyle/>
          <a:p>
            <a:pPr marL="0" indent="0" algn="l">
              <a:lnSpc>
                <a:spcPts val="3300"/>
              </a:lnSpc>
              <a:buNone/>
            </a:pPr>
            <a:r>
              <a:rPr lang="en-US" sz="2600" dirty="0">
                <a:solidFill>
                  <a:srgbClr val="403CCF"/>
                </a:solidFill>
                <a:latin typeface="Libre Baskerville" pitchFamily="34" charset="0"/>
                <a:ea typeface="Libre Baskerville" pitchFamily="34" charset="-122"/>
                <a:cs typeface="Libre Baskerville" pitchFamily="34" charset="-120"/>
              </a:rPr>
              <a:t>Summary</a:t>
            </a:r>
            <a:endParaRPr lang="en-US" sz="2600" dirty="0"/>
          </a:p>
        </p:txBody>
      </p:sp>
      <p:sp>
        <p:nvSpPr>
          <p:cNvPr id="4" name="Text 2">
            <a:extLst>
              <a:ext uri="{FF2B5EF4-FFF2-40B4-BE49-F238E27FC236}">
                <a16:creationId xmlns:a16="http://schemas.microsoft.com/office/drawing/2014/main" id="{D530DAE0-7929-F97F-F807-E6CEDC2A66C5}"/>
              </a:ext>
            </a:extLst>
          </p:cNvPr>
          <p:cNvSpPr/>
          <p:nvPr/>
        </p:nvSpPr>
        <p:spPr>
          <a:xfrm>
            <a:off x="587812" y="1678474"/>
            <a:ext cx="13454658" cy="3678918"/>
          </a:xfrm>
          <a:prstGeom prst="rect">
            <a:avLst/>
          </a:prstGeom>
          <a:noFill/>
          <a:ln/>
        </p:spPr>
        <p:txBody>
          <a:bodyPr wrap="square" lIns="0" tIns="0" rIns="0" bIns="0" rtlCol="0" anchor="t"/>
          <a:lstStyle/>
          <a:p>
            <a:pPr marL="0" indent="0" algn="l">
              <a:lnSpc>
                <a:spcPct val="150000"/>
              </a:lnSpc>
              <a:buNone/>
            </a:pP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To estimate the annual monetary cost of heat loss, </a:t>
            </a:r>
            <a:r>
              <a:rPr lang="en-US" dirty="0" err="1">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ThermalAI</a:t>
            </a: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multiplies the estimated annual heat loss (kWh/year) by the user-provided energy price {{ENERGY_PRICE_EUR_PER_KWH}} €/kWh (or a default reference value where applicable). Because energy price is multiplied by heat-loss estimates that are subject to the uncertainties described in the Legal and Technical Note, monetary cost outputs are also indicative proxies and should not be interpreted as exact values. </a:t>
            </a:r>
            <a:r>
              <a:rPr lang="en-US" dirty="0" err="1">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ThermalAI</a:t>
            </a: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is not responsible for direct losses or reduced profits that may result from the use of the information contained herein.</a:t>
            </a:r>
          </a:p>
          <a:p>
            <a:pPr marL="0" indent="0" algn="l">
              <a:lnSpc>
                <a:spcPct val="150000"/>
              </a:lnSpc>
              <a:buNone/>
            </a:pPr>
            <a:endPar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endParaRPr>
          </a:p>
          <a:p>
            <a:pPr marL="0" indent="0" algn="l">
              <a:lnSpc>
                <a:spcPct val="150000"/>
              </a:lnSpc>
              <a:buNone/>
            </a:pP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Given the estimated annual monetary cost, </a:t>
            </a:r>
            <a:r>
              <a:rPr lang="en-US" dirty="0" err="1">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ThermalAI</a:t>
            </a:r>
            <a:r>
              <a:rPr lang="en-US"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 projects discounted costs over multiple horizons using a discount rate of {{DISCOUNT_RATE_PCT}}% (and optional annual energy price inflation of {{ENERGY_PRICE_INFLATION_PCT}}%, if enabled). </a:t>
            </a:r>
          </a:p>
        </p:txBody>
      </p:sp>
      <p:sp>
        <p:nvSpPr>
          <p:cNvPr id="5" name="Text 3">
            <a:extLst>
              <a:ext uri="{FF2B5EF4-FFF2-40B4-BE49-F238E27FC236}">
                <a16:creationId xmlns:a16="http://schemas.microsoft.com/office/drawing/2014/main" id="{D2F59554-3AEC-8B8B-3E3B-274C92AD9605}"/>
              </a:ext>
            </a:extLst>
          </p:cNvPr>
          <p:cNvSpPr/>
          <p:nvPr/>
        </p:nvSpPr>
        <p:spPr>
          <a:xfrm>
            <a:off x="587812" y="5891215"/>
            <a:ext cx="4404360" cy="419934"/>
          </a:xfrm>
          <a:prstGeom prst="rect">
            <a:avLst/>
          </a:prstGeom>
          <a:noFill/>
          <a:ln/>
        </p:spPr>
        <p:txBody>
          <a:bodyPr wrap="none" lIns="0" tIns="0" rIns="0" bIns="0" rtlCol="0" anchor="t"/>
          <a:lstStyle/>
          <a:p>
            <a:pPr marL="0" indent="0" algn="l">
              <a:lnSpc>
                <a:spcPts val="3300"/>
              </a:lnSpc>
              <a:buNone/>
            </a:pPr>
            <a:r>
              <a:rPr lang="en-US" sz="2600" dirty="0">
                <a:solidFill>
                  <a:srgbClr val="403CCF"/>
                </a:solidFill>
                <a:latin typeface="Libre Baskerville" pitchFamily="34" charset="0"/>
                <a:ea typeface="Libre Baskerville" pitchFamily="34" charset="-122"/>
                <a:cs typeface="Libre Baskerville" pitchFamily="34" charset="-120"/>
              </a:rPr>
              <a:t>Assumptions</a:t>
            </a:r>
            <a:endParaRPr lang="en-US" sz="2600" dirty="0"/>
          </a:p>
        </p:txBody>
      </p:sp>
      <p:sp>
        <p:nvSpPr>
          <p:cNvPr id="6" name="Shape 4">
            <a:extLst>
              <a:ext uri="{FF2B5EF4-FFF2-40B4-BE49-F238E27FC236}">
                <a16:creationId xmlns:a16="http://schemas.microsoft.com/office/drawing/2014/main" id="{052EB614-C901-4FAB-345E-3F0BBD0D237E}"/>
              </a:ext>
            </a:extLst>
          </p:cNvPr>
          <p:cNvSpPr/>
          <p:nvPr/>
        </p:nvSpPr>
        <p:spPr>
          <a:xfrm>
            <a:off x="587812" y="6563085"/>
            <a:ext cx="13454658" cy="1949293"/>
          </a:xfrm>
          <a:prstGeom prst="roundRect">
            <a:avLst>
              <a:gd name="adj" fmla="val 861"/>
            </a:avLst>
          </a:prstGeom>
          <a:noFill/>
          <a:ln w="7620">
            <a:solidFill>
              <a:srgbClr val="000000">
                <a:alpha val="8000"/>
              </a:srgbClr>
            </a:solidFill>
            <a:prstDash val="solid"/>
          </a:ln>
        </p:spPr>
        <p:txBody>
          <a:bodyPr/>
          <a:lstStyle/>
          <a:p>
            <a:endParaRPr lang="en-ES"/>
          </a:p>
        </p:txBody>
      </p:sp>
      <p:sp>
        <p:nvSpPr>
          <p:cNvPr id="7" name="Shape 5">
            <a:extLst>
              <a:ext uri="{FF2B5EF4-FFF2-40B4-BE49-F238E27FC236}">
                <a16:creationId xmlns:a16="http://schemas.microsoft.com/office/drawing/2014/main" id="{8F798F6B-21D0-2A8E-704C-5D43FC2EB14F}"/>
              </a:ext>
            </a:extLst>
          </p:cNvPr>
          <p:cNvSpPr/>
          <p:nvPr/>
        </p:nvSpPr>
        <p:spPr>
          <a:xfrm>
            <a:off x="595432" y="6570705"/>
            <a:ext cx="13439418" cy="485418"/>
          </a:xfrm>
          <a:prstGeom prst="rect">
            <a:avLst/>
          </a:prstGeom>
          <a:solidFill>
            <a:srgbClr val="FFFFFF">
              <a:alpha val="4000"/>
            </a:srgbClr>
          </a:solidFill>
          <a:ln/>
        </p:spPr>
        <p:txBody>
          <a:bodyPr/>
          <a:lstStyle/>
          <a:p>
            <a:endParaRPr lang="en-ES"/>
          </a:p>
        </p:txBody>
      </p:sp>
      <p:sp>
        <p:nvSpPr>
          <p:cNvPr id="8" name="Text 6">
            <a:extLst>
              <a:ext uri="{FF2B5EF4-FFF2-40B4-BE49-F238E27FC236}">
                <a16:creationId xmlns:a16="http://schemas.microsoft.com/office/drawing/2014/main" id="{D3EFD51E-E063-271F-3EF6-2B69D158AFC4}"/>
              </a:ext>
            </a:extLst>
          </p:cNvPr>
          <p:cNvSpPr/>
          <p:nvPr/>
        </p:nvSpPr>
        <p:spPr>
          <a:xfrm>
            <a:off x="763548" y="6679052"/>
            <a:ext cx="4141113" cy="268724"/>
          </a:xfrm>
          <a:prstGeom prst="rect">
            <a:avLst/>
          </a:prstGeom>
          <a:noFill/>
          <a:ln/>
        </p:spPr>
        <p:txBody>
          <a:bodyPr wrap="none" lIns="0" tIns="0" rIns="0" bIns="0" rtlCol="0" anchor="t"/>
          <a:lstStyle/>
          <a:p>
            <a:pPr marL="0" indent="0" algn="l">
              <a:lnSpc>
                <a:spcPts val="2100"/>
              </a:lnSpc>
              <a:buNone/>
            </a:pPr>
            <a:r>
              <a:rPr lang="en-US" sz="1350" b="1" dirty="0">
                <a:solidFill>
                  <a:srgbClr val="49495A"/>
                </a:solidFill>
                <a:latin typeface="Open Sans" pitchFamily="34" charset="0"/>
                <a:ea typeface="Open Sans" pitchFamily="34" charset="-122"/>
                <a:cs typeface="Open Sans" pitchFamily="34" charset="-120"/>
              </a:rPr>
              <a:t>Parameter</a:t>
            </a:r>
            <a:endParaRPr lang="en-US" sz="1350" dirty="0"/>
          </a:p>
        </p:txBody>
      </p:sp>
      <p:sp>
        <p:nvSpPr>
          <p:cNvPr id="9" name="Text 7">
            <a:extLst>
              <a:ext uri="{FF2B5EF4-FFF2-40B4-BE49-F238E27FC236}">
                <a16:creationId xmlns:a16="http://schemas.microsoft.com/office/drawing/2014/main" id="{6B21BCE9-5C16-FEE7-909F-5168B11C0FF6}"/>
              </a:ext>
            </a:extLst>
          </p:cNvPr>
          <p:cNvSpPr/>
          <p:nvPr/>
        </p:nvSpPr>
        <p:spPr>
          <a:xfrm>
            <a:off x="5248037" y="6679052"/>
            <a:ext cx="4135874" cy="268724"/>
          </a:xfrm>
          <a:prstGeom prst="rect">
            <a:avLst/>
          </a:prstGeom>
          <a:noFill/>
          <a:ln/>
        </p:spPr>
        <p:txBody>
          <a:bodyPr wrap="none" lIns="0" tIns="0" rIns="0" bIns="0" rtlCol="0" anchor="t"/>
          <a:lstStyle/>
          <a:p>
            <a:pPr marL="0" indent="0" algn="l">
              <a:lnSpc>
                <a:spcPts val="2100"/>
              </a:lnSpc>
              <a:buNone/>
            </a:pPr>
            <a:r>
              <a:rPr lang="en-US" sz="1350" b="1" dirty="0">
                <a:solidFill>
                  <a:srgbClr val="49495A"/>
                </a:solidFill>
                <a:latin typeface="Open Sans" pitchFamily="34" charset="0"/>
                <a:ea typeface="Open Sans" pitchFamily="34" charset="-122"/>
                <a:cs typeface="Open Sans" pitchFamily="34" charset="-120"/>
              </a:rPr>
              <a:t>Value</a:t>
            </a:r>
            <a:endParaRPr lang="en-US" sz="1350" dirty="0"/>
          </a:p>
        </p:txBody>
      </p:sp>
      <p:sp>
        <p:nvSpPr>
          <p:cNvPr id="10" name="Text 8">
            <a:extLst>
              <a:ext uri="{FF2B5EF4-FFF2-40B4-BE49-F238E27FC236}">
                <a16:creationId xmlns:a16="http://schemas.microsoft.com/office/drawing/2014/main" id="{A8BE9592-CC4C-5BDB-82C4-5ED053018457}"/>
              </a:ext>
            </a:extLst>
          </p:cNvPr>
          <p:cNvSpPr/>
          <p:nvPr/>
        </p:nvSpPr>
        <p:spPr>
          <a:xfrm>
            <a:off x="9727287" y="6679052"/>
            <a:ext cx="4139684" cy="268724"/>
          </a:xfrm>
          <a:prstGeom prst="rect">
            <a:avLst/>
          </a:prstGeom>
          <a:noFill/>
          <a:ln/>
        </p:spPr>
        <p:txBody>
          <a:bodyPr wrap="none" lIns="0" tIns="0" rIns="0" bIns="0" rtlCol="0" anchor="t"/>
          <a:lstStyle/>
          <a:p>
            <a:pPr marL="0" indent="0" algn="l">
              <a:lnSpc>
                <a:spcPts val="2100"/>
              </a:lnSpc>
              <a:buNone/>
            </a:pPr>
            <a:r>
              <a:rPr lang="en-US" sz="1350" b="1" dirty="0">
                <a:solidFill>
                  <a:srgbClr val="49495A"/>
                </a:solidFill>
                <a:latin typeface="Open Sans" pitchFamily="34" charset="0"/>
                <a:ea typeface="Open Sans" pitchFamily="34" charset="-122"/>
                <a:cs typeface="Open Sans" pitchFamily="34" charset="-120"/>
              </a:rPr>
              <a:t>Unit</a:t>
            </a:r>
            <a:endParaRPr lang="en-US" sz="1350" dirty="0"/>
          </a:p>
        </p:txBody>
      </p:sp>
      <p:sp>
        <p:nvSpPr>
          <p:cNvPr id="11" name="Shape 9">
            <a:extLst>
              <a:ext uri="{FF2B5EF4-FFF2-40B4-BE49-F238E27FC236}">
                <a16:creationId xmlns:a16="http://schemas.microsoft.com/office/drawing/2014/main" id="{ADFF0025-93F6-5060-8C90-6F6955C937C5}"/>
              </a:ext>
            </a:extLst>
          </p:cNvPr>
          <p:cNvSpPr/>
          <p:nvPr/>
        </p:nvSpPr>
        <p:spPr>
          <a:xfrm>
            <a:off x="595432" y="7056123"/>
            <a:ext cx="13439418" cy="485418"/>
          </a:xfrm>
          <a:prstGeom prst="rect">
            <a:avLst/>
          </a:prstGeom>
          <a:solidFill>
            <a:srgbClr val="000000">
              <a:alpha val="4000"/>
            </a:srgbClr>
          </a:solidFill>
          <a:ln/>
        </p:spPr>
        <p:txBody>
          <a:bodyPr/>
          <a:lstStyle/>
          <a:p>
            <a:endParaRPr lang="en-ES" sz="1350"/>
          </a:p>
        </p:txBody>
      </p:sp>
      <p:sp>
        <p:nvSpPr>
          <p:cNvPr id="12" name="Text 10">
            <a:extLst>
              <a:ext uri="{FF2B5EF4-FFF2-40B4-BE49-F238E27FC236}">
                <a16:creationId xmlns:a16="http://schemas.microsoft.com/office/drawing/2014/main" id="{CA34A118-A7B3-6D4A-A985-36EEAC2E89E0}"/>
              </a:ext>
            </a:extLst>
          </p:cNvPr>
          <p:cNvSpPr/>
          <p:nvPr/>
        </p:nvSpPr>
        <p:spPr>
          <a:xfrm>
            <a:off x="763548" y="7164470"/>
            <a:ext cx="4141113" cy="268724"/>
          </a:xfrm>
          <a:prstGeom prst="rect">
            <a:avLst/>
          </a:prstGeom>
          <a:noFill/>
          <a:ln/>
        </p:spPr>
        <p:txBody>
          <a:bodyPr wrap="none" lIns="0" tIns="0" rIns="0" bIns="0" rtlCol="0" anchor="t"/>
          <a:lstStyle/>
          <a:p>
            <a:pPr marL="0" indent="0" algn="l">
              <a:lnSpc>
                <a:spcPts val="2100"/>
              </a:lnSpc>
              <a:buNone/>
            </a:pPr>
            <a:r>
              <a:rPr lang="en-US" sz="1350" dirty="0">
                <a:solidFill>
                  <a:srgbClr val="49495A"/>
                </a:solidFill>
                <a:latin typeface="Open Sans" pitchFamily="34" charset="0"/>
                <a:ea typeface="Open Sans" pitchFamily="34" charset="-122"/>
                <a:cs typeface="Open Sans" pitchFamily="34" charset="-120"/>
              </a:rPr>
              <a:t>Energy Price (current)</a:t>
            </a:r>
            <a:endParaRPr lang="en-US" sz="1350" dirty="0"/>
          </a:p>
        </p:txBody>
      </p:sp>
      <p:sp>
        <p:nvSpPr>
          <p:cNvPr id="13" name="Text 11">
            <a:extLst>
              <a:ext uri="{FF2B5EF4-FFF2-40B4-BE49-F238E27FC236}">
                <a16:creationId xmlns:a16="http://schemas.microsoft.com/office/drawing/2014/main" id="{5A69EE7E-10D9-1DA7-35FA-E8417CDEE3BA}"/>
              </a:ext>
            </a:extLst>
          </p:cNvPr>
          <p:cNvSpPr/>
          <p:nvPr/>
        </p:nvSpPr>
        <p:spPr>
          <a:xfrm>
            <a:off x="5248037" y="7164470"/>
            <a:ext cx="4135874" cy="268724"/>
          </a:xfrm>
          <a:prstGeom prst="rect">
            <a:avLst/>
          </a:prstGeom>
          <a:noFill/>
          <a:ln/>
        </p:spPr>
        <p:txBody>
          <a:bodyPr wrap="none" lIns="0" tIns="0" rIns="0" bIns="0" rtlCol="0" anchor="t"/>
          <a:lstStyle/>
          <a:p>
            <a:pPr marL="0" indent="0" algn="l">
              <a:lnSpc>
                <a:spcPts val="2100"/>
              </a:lnSpc>
              <a:buNone/>
            </a:pPr>
            <a:r>
              <a:rPr lang="en-US" sz="1350" dirty="0">
                <a:solidFill>
                  <a:srgbClr val="49495A"/>
                </a:solidFill>
                <a:latin typeface="Open Sans" pitchFamily="34" charset="0"/>
                <a:ea typeface="Open Sans" pitchFamily="34" charset="-122"/>
                <a:cs typeface="Open Sans" pitchFamily="34" charset="-120"/>
              </a:rPr>
              <a:t>{{ENERGY_PRICE}}</a:t>
            </a:r>
            <a:endParaRPr lang="en-US" sz="1350" dirty="0"/>
          </a:p>
        </p:txBody>
      </p:sp>
      <p:sp>
        <p:nvSpPr>
          <p:cNvPr id="14" name="Text 12">
            <a:extLst>
              <a:ext uri="{FF2B5EF4-FFF2-40B4-BE49-F238E27FC236}">
                <a16:creationId xmlns:a16="http://schemas.microsoft.com/office/drawing/2014/main" id="{792496F4-743B-6A88-576C-1A5B49A99E82}"/>
              </a:ext>
            </a:extLst>
          </p:cNvPr>
          <p:cNvSpPr/>
          <p:nvPr/>
        </p:nvSpPr>
        <p:spPr>
          <a:xfrm>
            <a:off x="9727287" y="7164470"/>
            <a:ext cx="4139684" cy="268724"/>
          </a:xfrm>
          <a:prstGeom prst="rect">
            <a:avLst/>
          </a:prstGeom>
          <a:noFill/>
          <a:ln/>
        </p:spPr>
        <p:txBody>
          <a:bodyPr wrap="none" lIns="0" tIns="0" rIns="0" bIns="0" rtlCol="0" anchor="t"/>
          <a:lstStyle/>
          <a:p>
            <a:pPr marL="0" indent="0" algn="l">
              <a:lnSpc>
                <a:spcPts val="2100"/>
              </a:lnSpc>
              <a:buNone/>
            </a:pPr>
            <a:r>
              <a:rPr lang="en-US" sz="1350" dirty="0">
                <a:solidFill>
                  <a:srgbClr val="49495A"/>
                </a:solidFill>
                <a:latin typeface="Open Sans" pitchFamily="34" charset="0"/>
                <a:ea typeface="Open Sans" pitchFamily="34" charset="-122"/>
                <a:cs typeface="Open Sans" pitchFamily="34" charset="-120"/>
              </a:rPr>
              <a:t>€/kWh</a:t>
            </a:r>
            <a:endParaRPr lang="en-US" sz="1350" dirty="0"/>
          </a:p>
        </p:txBody>
      </p:sp>
      <p:sp>
        <p:nvSpPr>
          <p:cNvPr id="15" name="Shape 13">
            <a:extLst>
              <a:ext uri="{FF2B5EF4-FFF2-40B4-BE49-F238E27FC236}">
                <a16:creationId xmlns:a16="http://schemas.microsoft.com/office/drawing/2014/main" id="{555CD0BB-E76B-5203-2994-615C183CBAAD}"/>
              </a:ext>
            </a:extLst>
          </p:cNvPr>
          <p:cNvSpPr/>
          <p:nvPr/>
        </p:nvSpPr>
        <p:spPr>
          <a:xfrm>
            <a:off x="595432" y="7541541"/>
            <a:ext cx="13439418" cy="485418"/>
          </a:xfrm>
          <a:prstGeom prst="rect">
            <a:avLst/>
          </a:prstGeom>
          <a:solidFill>
            <a:srgbClr val="FFFFFF">
              <a:alpha val="4000"/>
            </a:srgbClr>
          </a:solidFill>
          <a:ln/>
        </p:spPr>
        <p:txBody>
          <a:bodyPr/>
          <a:lstStyle/>
          <a:p>
            <a:endParaRPr lang="en-ES" sz="1350"/>
          </a:p>
        </p:txBody>
      </p:sp>
      <p:sp>
        <p:nvSpPr>
          <p:cNvPr id="19" name="Shape 17">
            <a:extLst>
              <a:ext uri="{FF2B5EF4-FFF2-40B4-BE49-F238E27FC236}">
                <a16:creationId xmlns:a16="http://schemas.microsoft.com/office/drawing/2014/main" id="{C1A17407-2D85-529C-F6D7-F27E01235651}"/>
              </a:ext>
            </a:extLst>
          </p:cNvPr>
          <p:cNvSpPr/>
          <p:nvPr/>
        </p:nvSpPr>
        <p:spPr>
          <a:xfrm>
            <a:off x="595432" y="8026960"/>
            <a:ext cx="13439418" cy="485418"/>
          </a:xfrm>
          <a:prstGeom prst="rect">
            <a:avLst/>
          </a:prstGeom>
          <a:solidFill>
            <a:srgbClr val="000000">
              <a:alpha val="4000"/>
            </a:srgbClr>
          </a:solidFill>
          <a:ln/>
        </p:spPr>
        <p:txBody>
          <a:bodyPr/>
          <a:lstStyle/>
          <a:p>
            <a:endParaRPr lang="en-ES" sz="1350"/>
          </a:p>
        </p:txBody>
      </p:sp>
      <p:sp>
        <p:nvSpPr>
          <p:cNvPr id="24" name="Text 22">
            <a:extLst>
              <a:ext uri="{FF2B5EF4-FFF2-40B4-BE49-F238E27FC236}">
                <a16:creationId xmlns:a16="http://schemas.microsoft.com/office/drawing/2014/main" id="{2361DB36-3A30-9A7E-7607-FDA4018BF523}"/>
              </a:ext>
            </a:extLst>
          </p:cNvPr>
          <p:cNvSpPr/>
          <p:nvPr/>
        </p:nvSpPr>
        <p:spPr>
          <a:xfrm>
            <a:off x="763548" y="7634877"/>
            <a:ext cx="4141113" cy="268724"/>
          </a:xfrm>
          <a:prstGeom prst="rect">
            <a:avLst/>
          </a:prstGeom>
          <a:noFill/>
          <a:ln/>
        </p:spPr>
        <p:txBody>
          <a:bodyPr wrap="none" lIns="0" tIns="0" rIns="0" bIns="0" rtlCol="0" anchor="t"/>
          <a:lstStyle/>
          <a:p>
            <a:pPr marL="0" indent="0" algn="l">
              <a:lnSpc>
                <a:spcPts val="2100"/>
              </a:lnSpc>
              <a:buNone/>
            </a:pPr>
            <a:r>
              <a:rPr lang="en-US" sz="1350" dirty="0">
                <a:solidFill>
                  <a:srgbClr val="49495A"/>
                </a:solidFill>
                <a:latin typeface="Open Sans" pitchFamily="34" charset="0"/>
                <a:ea typeface="Open Sans" pitchFamily="34" charset="-122"/>
                <a:cs typeface="Open Sans" pitchFamily="34" charset="-120"/>
              </a:rPr>
              <a:t>Annual Energy Price Inflation</a:t>
            </a:r>
            <a:endParaRPr lang="en-US" sz="1350" dirty="0"/>
          </a:p>
        </p:txBody>
      </p:sp>
      <p:sp>
        <p:nvSpPr>
          <p:cNvPr id="25" name="Text 23">
            <a:extLst>
              <a:ext uri="{FF2B5EF4-FFF2-40B4-BE49-F238E27FC236}">
                <a16:creationId xmlns:a16="http://schemas.microsoft.com/office/drawing/2014/main" id="{0D71A493-0370-786E-D724-4109D3DD5191}"/>
              </a:ext>
            </a:extLst>
          </p:cNvPr>
          <p:cNvSpPr/>
          <p:nvPr/>
        </p:nvSpPr>
        <p:spPr>
          <a:xfrm>
            <a:off x="5248037" y="7634877"/>
            <a:ext cx="4135874" cy="268724"/>
          </a:xfrm>
          <a:prstGeom prst="rect">
            <a:avLst/>
          </a:prstGeom>
          <a:noFill/>
          <a:ln/>
        </p:spPr>
        <p:txBody>
          <a:bodyPr wrap="none" lIns="0" tIns="0" rIns="0" bIns="0" rtlCol="0" anchor="t"/>
          <a:lstStyle/>
          <a:p>
            <a:pPr>
              <a:lnSpc>
                <a:spcPts val="2100"/>
              </a:lnSpc>
            </a:pPr>
            <a:r>
              <a:rPr lang="en-US" sz="135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{{ENERGY_PRICE_INFLATION_PCT}}</a:t>
            </a:r>
            <a:endParaRPr lang="en-US" sz="1350" dirty="0"/>
          </a:p>
        </p:txBody>
      </p:sp>
      <p:sp>
        <p:nvSpPr>
          <p:cNvPr id="26" name="Text 24">
            <a:extLst>
              <a:ext uri="{FF2B5EF4-FFF2-40B4-BE49-F238E27FC236}">
                <a16:creationId xmlns:a16="http://schemas.microsoft.com/office/drawing/2014/main" id="{99D2440C-0212-8B79-7E36-051D339B6951}"/>
              </a:ext>
            </a:extLst>
          </p:cNvPr>
          <p:cNvSpPr/>
          <p:nvPr/>
        </p:nvSpPr>
        <p:spPr>
          <a:xfrm>
            <a:off x="9727287" y="7634877"/>
            <a:ext cx="4139684" cy="268724"/>
          </a:xfrm>
          <a:prstGeom prst="rect">
            <a:avLst/>
          </a:prstGeom>
          <a:noFill/>
          <a:ln/>
        </p:spPr>
        <p:txBody>
          <a:bodyPr wrap="none" lIns="0" tIns="0" rIns="0" bIns="0" rtlCol="0" anchor="t"/>
          <a:lstStyle/>
          <a:p>
            <a:pPr marL="0" indent="0" algn="l">
              <a:lnSpc>
                <a:spcPts val="2100"/>
              </a:lnSpc>
              <a:buNone/>
            </a:pPr>
            <a:r>
              <a:rPr lang="en-US" sz="1350" dirty="0">
                <a:solidFill>
                  <a:srgbClr val="49495A"/>
                </a:solidFill>
                <a:latin typeface="Open Sans" pitchFamily="34" charset="0"/>
                <a:ea typeface="Open Sans" pitchFamily="34" charset="-122"/>
                <a:cs typeface="Open Sans" pitchFamily="34" charset="-120"/>
              </a:rPr>
              <a:t>%</a:t>
            </a:r>
            <a:endParaRPr lang="en-US" sz="1350" dirty="0"/>
          </a:p>
        </p:txBody>
      </p:sp>
      <p:sp>
        <p:nvSpPr>
          <p:cNvPr id="28" name="Text 26">
            <a:extLst>
              <a:ext uri="{FF2B5EF4-FFF2-40B4-BE49-F238E27FC236}">
                <a16:creationId xmlns:a16="http://schemas.microsoft.com/office/drawing/2014/main" id="{BF28F4D5-2A5F-1E37-F047-4C63E0431231}"/>
              </a:ext>
            </a:extLst>
          </p:cNvPr>
          <p:cNvSpPr/>
          <p:nvPr/>
        </p:nvSpPr>
        <p:spPr>
          <a:xfrm>
            <a:off x="763548" y="8120295"/>
            <a:ext cx="4141113" cy="268724"/>
          </a:xfrm>
          <a:prstGeom prst="rect">
            <a:avLst/>
          </a:prstGeom>
          <a:noFill/>
          <a:ln/>
        </p:spPr>
        <p:txBody>
          <a:bodyPr wrap="none" lIns="0" tIns="0" rIns="0" bIns="0" rtlCol="0" anchor="t"/>
          <a:lstStyle/>
          <a:p>
            <a:pPr marL="0" indent="0" algn="l">
              <a:lnSpc>
                <a:spcPts val="2100"/>
              </a:lnSpc>
              <a:buNone/>
            </a:pPr>
            <a:r>
              <a:rPr lang="en-US" sz="1350" dirty="0">
                <a:solidFill>
                  <a:srgbClr val="49495A"/>
                </a:solidFill>
                <a:latin typeface="Open Sans" pitchFamily="34" charset="0"/>
                <a:ea typeface="Open Sans" pitchFamily="34" charset="-122"/>
                <a:cs typeface="Open Sans" pitchFamily="34" charset="-120"/>
              </a:rPr>
              <a:t>Discount Rate</a:t>
            </a:r>
            <a:endParaRPr lang="en-US" sz="1350" dirty="0"/>
          </a:p>
        </p:txBody>
      </p:sp>
      <p:sp>
        <p:nvSpPr>
          <p:cNvPr id="29" name="Text 27">
            <a:extLst>
              <a:ext uri="{FF2B5EF4-FFF2-40B4-BE49-F238E27FC236}">
                <a16:creationId xmlns:a16="http://schemas.microsoft.com/office/drawing/2014/main" id="{8D755EC1-12D9-FE2C-E15C-9B889A24382D}"/>
              </a:ext>
            </a:extLst>
          </p:cNvPr>
          <p:cNvSpPr/>
          <p:nvPr/>
        </p:nvSpPr>
        <p:spPr>
          <a:xfrm>
            <a:off x="5248037" y="8120295"/>
            <a:ext cx="4135874" cy="268724"/>
          </a:xfrm>
          <a:prstGeom prst="rect">
            <a:avLst/>
          </a:prstGeom>
          <a:noFill/>
          <a:ln/>
        </p:spPr>
        <p:txBody>
          <a:bodyPr wrap="none" lIns="0" tIns="0" rIns="0" bIns="0" rtlCol="0" anchor="t"/>
          <a:lstStyle/>
          <a:p>
            <a:pPr>
              <a:lnSpc>
                <a:spcPts val="2100"/>
              </a:lnSpc>
            </a:pPr>
            <a:r>
              <a:rPr lang="en-US" sz="1350"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13</a:t>
            </a:r>
            <a:endParaRPr lang="en-US" sz="1350" dirty="0"/>
          </a:p>
        </p:txBody>
      </p:sp>
      <p:sp>
        <p:nvSpPr>
          <p:cNvPr id="30" name="Text 28">
            <a:extLst>
              <a:ext uri="{FF2B5EF4-FFF2-40B4-BE49-F238E27FC236}">
                <a16:creationId xmlns:a16="http://schemas.microsoft.com/office/drawing/2014/main" id="{986E6605-6CDD-9430-BCE1-58679DA4F204}"/>
              </a:ext>
            </a:extLst>
          </p:cNvPr>
          <p:cNvSpPr/>
          <p:nvPr/>
        </p:nvSpPr>
        <p:spPr>
          <a:xfrm>
            <a:off x="9727287" y="8120295"/>
            <a:ext cx="4139684" cy="268724"/>
          </a:xfrm>
          <a:prstGeom prst="rect">
            <a:avLst/>
          </a:prstGeom>
          <a:noFill/>
          <a:ln/>
        </p:spPr>
        <p:txBody>
          <a:bodyPr wrap="none" lIns="0" tIns="0" rIns="0" bIns="0" rtlCol="0" anchor="t"/>
          <a:lstStyle/>
          <a:p>
            <a:pPr marL="0" indent="0" algn="l">
              <a:lnSpc>
                <a:spcPts val="2100"/>
              </a:lnSpc>
              <a:buNone/>
            </a:pPr>
            <a:r>
              <a:rPr lang="en-US" sz="1350" dirty="0">
                <a:solidFill>
                  <a:srgbClr val="49495A"/>
                </a:solidFill>
                <a:latin typeface="Open Sans" pitchFamily="34" charset="0"/>
                <a:ea typeface="Open Sans" pitchFamily="34" charset="-122"/>
                <a:cs typeface="Open Sans" pitchFamily="34" charset="-120"/>
              </a:rPr>
              <a:t>%</a:t>
            </a:r>
            <a:endParaRPr lang="en-US" sz="1350" dirty="0"/>
          </a:p>
        </p:txBody>
      </p:sp>
      <p:sp>
        <p:nvSpPr>
          <p:cNvPr id="32" name="Shape 30">
            <a:extLst>
              <a:ext uri="{FF2B5EF4-FFF2-40B4-BE49-F238E27FC236}">
                <a16:creationId xmlns:a16="http://schemas.microsoft.com/office/drawing/2014/main" id="{8C3CF3BB-E13A-11B4-7B6B-8A96BDD3E68D}"/>
              </a:ext>
            </a:extLst>
          </p:cNvPr>
          <p:cNvSpPr/>
          <p:nvPr/>
        </p:nvSpPr>
        <p:spPr>
          <a:xfrm>
            <a:off x="587812" y="6261096"/>
            <a:ext cx="13454658" cy="4384004"/>
          </a:xfrm>
          <a:prstGeom prst="roundRect">
            <a:avLst>
              <a:gd name="adj" fmla="val 575"/>
            </a:avLst>
          </a:prstGeom>
          <a:noFill/>
          <a:ln w="7620">
            <a:solidFill>
              <a:srgbClr val="000000">
                <a:alpha val="8000"/>
              </a:srgbClr>
            </a:solidFill>
            <a:prstDash val="solid"/>
          </a:ln>
        </p:spPr>
        <p:txBody>
          <a:bodyPr/>
          <a:lstStyle/>
          <a:p>
            <a:endParaRPr lang="en-ES"/>
          </a:p>
        </p:txBody>
      </p:sp>
      <p:sp>
        <p:nvSpPr>
          <p:cNvPr id="69" name="Text 67">
            <a:extLst>
              <a:ext uri="{FF2B5EF4-FFF2-40B4-BE49-F238E27FC236}">
                <a16:creationId xmlns:a16="http://schemas.microsoft.com/office/drawing/2014/main" id="{431117ED-8FE9-45F9-BF76-110C86AE0774}"/>
              </a:ext>
            </a:extLst>
          </p:cNvPr>
          <p:cNvSpPr/>
          <p:nvPr/>
        </p:nvSpPr>
        <p:spPr>
          <a:xfrm>
            <a:off x="587812" y="9242316"/>
            <a:ext cx="9139475" cy="469310"/>
          </a:xfrm>
          <a:prstGeom prst="rect">
            <a:avLst/>
          </a:prstGeom>
          <a:noFill/>
          <a:ln/>
        </p:spPr>
        <p:txBody>
          <a:bodyPr wrap="none" lIns="0" tIns="0" rIns="0" bIns="0" rtlCol="0" anchor="t"/>
          <a:lstStyle/>
          <a:p>
            <a:pPr marL="0" indent="0" algn="l">
              <a:lnSpc>
                <a:spcPts val="3300"/>
              </a:lnSpc>
              <a:buNone/>
            </a:pPr>
            <a:r>
              <a:rPr lang="en-US" sz="2600" dirty="0">
                <a:solidFill>
                  <a:srgbClr val="403CCF"/>
                </a:solidFill>
                <a:latin typeface="Libre Baskerville" pitchFamily="34" charset="0"/>
                <a:ea typeface="Libre Baskerville" pitchFamily="34" charset="-122"/>
                <a:cs typeface="Libre Baskerville" pitchFamily="34" charset="-120"/>
              </a:rPr>
              <a:t>Multi-Year Discounted Monetary Cost of Heat Losses</a:t>
            </a:r>
            <a:endParaRPr lang="en-US" sz="2600" dirty="0"/>
          </a:p>
        </p:txBody>
      </p:sp>
      <p:sp>
        <p:nvSpPr>
          <p:cNvPr id="70" name="Shape 68">
            <a:extLst>
              <a:ext uri="{FF2B5EF4-FFF2-40B4-BE49-F238E27FC236}">
                <a16:creationId xmlns:a16="http://schemas.microsoft.com/office/drawing/2014/main" id="{A8E5997F-457A-8F29-1CA3-A08AFC64294F}"/>
              </a:ext>
            </a:extLst>
          </p:cNvPr>
          <p:cNvSpPr/>
          <p:nvPr/>
        </p:nvSpPr>
        <p:spPr>
          <a:xfrm>
            <a:off x="587812" y="9914186"/>
            <a:ext cx="13454658" cy="2442331"/>
          </a:xfrm>
          <a:prstGeom prst="roundRect">
            <a:avLst>
              <a:gd name="adj" fmla="val 1032"/>
            </a:avLst>
          </a:prstGeom>
          <a:noFill/>
          <a:ln w="7620">
            <a:solidFill>
              <a:srgbClr val="000000">
                <a:alpha val="8000"/>
              </a:srgbClr>
            </a:solidFill>
            <a:prstDash val="solid"/>
          </a:ln>
        </p:spPr>
        <p:txBody>
          <a:bodyPr/>
          <a:lstStyle/>
          <a:p>
            <a:endParaRPr lang="en-ES" sz="1350"/>
          </a:p>
        </p:txBody>
      </p:sp>
      <p:sp>
        <p:nvSpPr>
          <p:cNvPr id="71" name="Shape 69">
            <a:extLst>
              <a:ext uri="{FF2B5EF4-FFF2-40B4-BE49-F238E27FC236}">
                <a16:creationId xmlns:a16="http://schemas.microsoft.com/office/drawing/2014/main" id="{226484EE-FBDB-1B4A-5672-B3841B38003D}"/>
              </a:ext>
            </a:extLst>
          </p:cNvPr>
          <p:cNvSpPr/>
          <p:nvPr/>
        </p:nvSpPr>
        <p:spPr>
          <a:xfrm>
            <a:off x="595432" y="9921806"/>
            <a:ext cx="13439418" cy="485418"/>
          </a:xfrm>
          <a:prstGeom prst="rect">
            <a:avLst/>
          </a:prstGeom>
          <a:solidFill>
            <a:srgbClr val="FFFFFF">
              <a:alpha val="4000"/>
            </a:srgbClr>
          </a:solidFill>
          <a:ln/>
        </p:spPr>
        <p:txBody>
          <a:bodyPr/>
          <a:lstStyle/>
          <a:p>
            <a:endParaRPr lang="en-ES" sz="1350"/>
          </a:p>
        </p:txBody>
      </p:sp>
      <p:sp>
        <p:nvSpPr>
          <p:cNvPr id="72" name="Text 70">
            <a:extLst>
              <a:ext uri="{FF2B5EF4-FFF2-40B4-BE49-F238E27FC236}">
                <a16:creationId xmlns:a16="http://schemas.microsoft.com/office/drawing/2014/main" id="{45242E5A-0DD2-09D7-EF86-B78E1B4B898D}"/>
              </a:ext>
            </a:extLst>
          </p:cNvPr>
          <p:cNvSpPr/>
          <p:nvPr/>
        </p:nvSpPr>
        <p:spPr>
          <a:xfrm>
            <a:off x="763548" y="10030153"/>
            <a:ext cx="2348270" cy="268724"/>
          </a:xfrm>
          <a:prstGeom prst="rect">
            <a:avLst/>
          </a:prstGeom>
          <a:noFill/>
          <a:ln/>
        </p:spPr>
        <p:txBody>
          <a:bodyPr wrap="none" lIns="0" tIns="0" rIns="0" bIns="0" rtlCol="0" anchor="t"/>
          <a:lstStyle/>
          <a:p>
            <a:pPr marL="0" indent="0" algn="l">
              <a:lnSpc>
                <a:spcPts val="2100"/>
              </a:lnSpc>
              <a:buNone/>
            </a:pPr>
            <a:r>
              <a:rPr lang="en-US" sz="1350" b="1" dirty="0">
                <a:solidFill>
                  <a:srgbClr val="49495A"/>
                </a:solidFill>
                <a:latin typeface="Open Sans" pitchFamily="34" charset="0"/>
                <a:ea typeface="Open Sans" pitchFamily="34" charset="-122"/>
                <a:cs typeface="Open Sans" pitchFamily="34" charset="-120"/>
              </a:rPr>
              <a:t>Time Horizon</a:t>
            </a:r>
            <a:endParaRPr lang="en-US" sz="1350" dirty="0"/>
          </a:p>
        </p:txBody>
      </p:sp>
      <p:sp>
        <p:nvSpPr>
          <p:cNvPr id="73" name="Text 71">
            <a:extLst>
              <a:ext uri="{FF2B5EF4-FFF2-40B4-BE49-F238E27FC236}">
                <a16:creationId xmlns:a16="http://schemas.microsoft.com/office/drawing/2014/main" id="{E7708BBF-C494-FEAD-CA65-4BEC9EF01DEB}"/>
              </a:ext>
            </a:extLst>
          </p:cNvPr>
          <p:cNvSpPr/>
          <p:nvPr/>
        </p:nvSpPr>
        <p:spPr>
          <a:xfrm>
            <a:off x="3455194" y="10030153"/>
            <a:ext cx="2344460" cy="268724"/>
          </a:xfrm>
          <a:prstGeom prst="rect">
            <a:avLst/>
          </a:prstGeom>
          <a:noFill/>
          <a:ln/>
        </p:spPr>
        <p:txBody>
          <a:bodyPr wrap="none" lIns="0" tIns="0" rIns="0" bIns="0" rtlCol="0" anchor="t"/>
          <a:lstStyle/>
          <a:p>
            <a:pPr marL="0" indent="0" algn="ctr">
              <a:lnSpc>
                <a:spcPts val="2100"/>
              </a:lnSpc>
              <a:buNone/>
            </a:pPr>
            <a:r>
              <a:rPr lang="en-US" sz="1350" b="1" dirty="0">
                <a:solidFill>
                  <a:srgbClr val="49495A"/>
                </a:solidFill>
                <a:latin typeface="Open Sans" pitchFamily="34" charset="0"/>
                <a:ea typeface="Open Sans" pitchFamily="34" charset="-122"/>
                <a:cs typeface="Open Sans" pitchFamily="34" charset="-120"/>
              </a:rPr>
              <a:t>Windows’ Heat Loss</a:t>
            </a:r>
            <a:endParaRPr lang="en-US" sz="1350" b="1" dirty="0"/>
          </a:p>
        </p:txBody>
      </p:sp>
      <p:sp>
        <p:nvSpPr>
          <p:cNvPr id="74" name="Text 72">
            <a:extLst>
              <a:ext uri="{FF2B5EF4-FFF2-40B4-BE49-F238E27FC236}">
                <a16:creationId xmlns:a16="http://schemas.microsoft.com/office/drawing/2014/main" id="{7AC2409D-A249-B91D-5306-268ED55314B4}"/>
              </a:ext>
            </a:extLst>
          </p:cNvPr>
          <p:cNvSpPr/>
          <p:nvPr/>
        </p:nvSpPr>
        <p:spPr>
          <a:xfrm>
            <a:off x="6143030" y="10030153"/>
            <a:ext cx="2344460" cy="268724"/>
          </a:xfrm>
          <a:prstGeom prst="rect">
            <a:avLst/>
          </a:prstGeom>
          <a:noFill/>
          <a:ln/>
        </p:spPr>
        <p:txBody>
          <a:bodyPr wrap="none" lIns="0" tIns="0" rIns="0" bIns="0" rtlCol="0" anchor="t"/>
          <a:lstStyle/>
          <a:p>
            <a:pPr marL="0" indent="0" algn="ctr">
              <a:lnSpc>
                <a:spcPts val="2100"/>
              </a:lnSpc>
              <a:buNone/>
            </a:pPr>
            <a:r>
              <a:rPr lang="en-US" sz="1350" b="1" dirty="0">
                <a:solidFill>
                  <a:srgbClr val="49495A"/>
                </a:solidFill>
                <a:latin typeface="Open Sans" pitchFamily="34" charset="0"/>
                <a:ea typeface="Open Sans" pitchFamily="34" charset="-122"/>
                <a:cs typeface="Open Sans" pitchFamily="34" charset="-120"/>
              </a:rPr>
              <a:t>Wall’ Heat Loss</a:t>
            </a:r>
            <a:endParaRPr lang="en-US" sz="1350" b="1" dirty="0"/>
          </a:p>
        </p:txBody>
      </p:sp>
      <p:sp>
        <p:nvSpPr>
          <p:cNvPr id="75" name="Text 73">
            <a:extLst>
              <a:ext uri="{FF2B5EF4-FFF2-40B4-BE49-F238E27FC236}">
                <a16:creationId xmlns:a16="http://schemas.microsoft.com/office/drawing/2014/main" id="{E7197B96-219E-1917-BF4F-F9C208990B39}"/>
              </a:ext>
            </a:extLst>
          </p:cNvPr>
          <p:cNvSpPr/>
          <p:nvPr/>
        </p:nvSpPr>
        <p:spPr>
          <a:xfrm>
            <a:off x="8830866" y="10030153"/>
            <a:ext cx="2344460" cy="268724"/>
          </a:xfrm>
          <a:prstGeom prst="rect">
            <a:avLst/>
          </a:prstGeom>
          <a:noFill/>
          <a:ln/>
        </p:spPr>
        <p:txBody>
          <a:bodyPr wrap="none" lIns="0" tIns="0" rIns="0" bIns="0" rtlCol="0" anchor="t"/>
          <a:lstStyle/>
          <a:p>
            <a:pPr marL="0" indent="0" algn="ctr">
              <a:lnSpc>
                <a:spcPts val="2100"/>
              </a:lnSpc>
              <a:buNone/>
            </a:pPr>
            <a:r>
              <a:rPr lang="en-US" sz="1350" b="1" dirty="0"/>
              <a:t>All Façade Parts’ Heat Loss</a:t>
            </a:r>
          </a:p>
        </p:txBody>
      </p:sp>
      <p:sp>
        <p:nvSpPr>
          <p:cNvPr id="77" name="Shape 75">
            <a:extLst>
              <a:ext uri="{FF2B5EF4-FFF2-40B4-BE49-F238E27FC236}">
                <a16:creationId xmlns:a16="http://schemas.microsoft.com/office/drawing/2014/main" id="{09EF3A65-A056-5B6B-45F1-D5992D455714}"/>
              </a:ext>
            </a:extLst>
          </p:cNvPr>
          <p:cNvSpPr/>
          <p:nvPr/>
        </p:nvSpPr>
        <p:spPr>
          <a:xfrm>
            <a:off x="595432" y="10407224"/>
            <a:ext cx="13439418" cy="485418"/>
          </a:xfrm>
          <a:prstGeom prst="rect">
            <a:avLst/>
          </a:prstGeom>
          <a:solidFill>
            <a:srgbClr val="000000">
              <a:alpha val="4000"/>
            </a:srgbClr>
          </a:solidFill>
          <a:ln/>
        </p:spPr>
        <p:txBody>
          <a:bodyPr/>
          <a:lstStyle/>
          <a:p>
            <a:endParaRPr lang="en-ES" sz="1350"/>
          </a:p>
        </p:txBody>
      </p:sp>
      <p:sp>
        <p:nvSpPr>
          <p:cNvPr id="78" name="Text 76">
            <a:extLst>
              <a:ext uri="{FF2B5EF4-FFF2-40B4-BE49-F238E27FC236}">
                <a16:creationId xmlns:a16="http://schemas.microsoft.com/office/drawing/2014/main" id="{DB1620E8-62CF-B2E2-1626-32DB79B2FE9E}"/>
              </a:ext>
            </a:extLst>
          </p:cNvPr>
          <p:cNvSpPr/>
          <p:nvPr/>
        </p:nvSpPr>
        <p:spPr>
          <a:xfrm>
            <a:off x="763548" y="10515571"/>
            <a:ext cx="2348270" cy="268724"/>
          </a:xfrm>
          <a:prstGeom prst="rect">
            <a:avLst/>
          </a:prstGeom>
          <a:noFill/>
          <a:ln/>
        </p:spPr>
        <p:txBody>
          <a:bodyPr wrap="none" lIns="0" tIns="0" rIns="0" bIns="0" rtlCol="0" anchor="t"/>
          <a:lstStyle/>
          <a:p>
            <a:pPr marL="0" indent="0" algn="l">
              <a:lnSpc>
                <a:spcPts val="2100"/>
              </a:lnSpc>
              <a:buNone/>
            </a:pPr>
            <a:r>
              <a:rPr lang="en-US" sz="1350" dirty="0">
                <a:solidFill>
                  <a:srgbClr val="49495A"/>
                </a:solidFill>
                <a:latin typeface="Open Sans" pitchFamily="34" charset="0"/>
                <a:ea typeface="Open Sans" pitchFamily="34" charset="-122"/>
                <a:cs typeface="Open Sans" pitchFamily="34" charset="-120"/>
              </a:rPr>
              <a:t>1 Year</a:t>
            </a:r>
            <a:endParaRPr lang="en-US" sz="1350" dirty="0"/>
          </a:p>
        </p:txBody>
      </p:sp>
      <p:sp>
        <p:nvSpPr>
          <p:cNvPr id="79" name="Text 77">
            <a:extLst>
              <a:ext uri="{FF2B5EF4-FFF2-40B4-BE49-F238E27FC236}">
                <a16:creationId xmlns:a16="http://schemas.microsoft.com/office/drawing/2014/main" id="{0C308A5C-CAFB-3B8C-E9BC-0BDDDCFD4363}"/>
              </a:ext>
            </a:extLst>
          </p:cNvPr>
          <p:cNvSpPr/>
          <p:nvPr/>
        </p:nvSpPr>
        <p:spPr>
          <a:xfrm>
            <a:off x="3455194" y="10515571"/>
            <a:ext cx="2344460" cy="268724"/>
          </a:xfrm>
          <a:prstGeom prst="rect">
            <a:avLst/>
          </a:prstGeom>
          <a:noFill/>
          <a:ln/>
        </p:spPr>
        <p:txBody>
          <a:bodyPr wrap="none" lIns="0" tIns="0" rIns="0" bIns="0" rtlCol="0" anchor="t"/>
          <a:lstStyle/>
          <a:p>
            <a:pPr marL="0" indent="0" algn="ctr">
              <a:lnSpc>
                <a:spcPts val="2100"/>
              </a:lnSpc>
              <a:buNone/>
            </a:pPr>
            <a:r>
              <a:rPr lang="en-US" sz="1350" dirty="0">
                <a:solidFill>
                  <a:srgbClr val="49495A"/>
                </a:solidFill>
                <a:latin typeface="Open Sans" pitchFamily="34" charset="0"/>
                <a:ea typeface="Open Sans" pitchFamily="34" charset="-122"/>
                <a:cs typeface="Open Sans" pitchFamily="34" charset="-120"/>
              </a:rPr>
              <a:t>€{{PV_TOTAL_Y1_EUR}}</a:t>
            </a:r>
            <a:endParaRPr lang="en-US" sz="1350" dirty="0"/>
          </a:p>
        </p:txBody>
      </p:sp>
      <p:sp>
        <p:nvSpPr>
          <p:cNvPr id="80" name="Text 78">
            <a:extLst>
              <a:ext uri="{FF2B5EF4-FFF2-40B4-BE49-F238E27FC236}">
                <a16:creationId xmlns:a16="http://schemas.microsoft.com/office/drawing/2014/main" id="{6D9455CC-9953-F375-E819-55D3E34A712A}"/>
              </a:ext>
            </a:extLst>
          </p:cNvPr>
          <p:cNvSpPr/>
          <p:nvPr/>
        </p:nvSpPr>
        <p:spPr>
          <a:xfrm>
            <a:off x="6143030" y="10515571"/>
            <a:ext cx="2344460" cy="268724"/>
          </a:xfrm>
          <a:prstGeom prst="rect">
            <a:avLst/>
          </a:prstGeom>
          <a:noFill/>
          <a:ln/>
        </p:spPr>
        <p:txBody>
          <a:bodyPr wrap="none" lIns="0" tIns="0" rIns="0" bIns="0" rtlCol="0" anchor="t"/>
          <a:lstStyle/>
          <a:p>
            <a:pPr algn="ctr">
              <a:lnSpc>
                <a:spcPts val="2100"/>
              </a:lnSpc>
            </a:pPr>
            <a:r>
              <a:rPr lang="en-US" sz="1350" dirty="0">
                <a:solidFill>
                  <a:srgbClr val="49495A"/>
                </a:solidFill>
                <a:latin typeface="Open Sans" pitchFamily="34" charset="0"/>
                <a:ea typeface="Open Sans" pitchFamily="34" charset="-122"/>
                <a:cs typeface="Open Sans" pitchFamily="34" charset="-120"/>
              </a:rPr>
              <a:t>€{{PV_WALL_Y1_EUR}}</a:t>
            </a:r>
            <a:endParaRPr lang="en-US" sz="1350" dirty="0"/>
          </a:p>
        </p:txBody>
      </p:sp>
      <p:sp>
        <p:nvSpPr>
          <p:cNvPr id="81" name="Text 79">
            <a:extLst>
              <a:ext uri="{FF2B5EF4-FFF2-40B4-BE49-F238E27FC236}">
                <a16:creationId xmlns:a16="http://schemas.microsoft.com/office/drawing/2014/main" id="{2F720BE6-9595-7B24-5724-D35766B97E3A}"/>
              </a:ext>
            </a:extLst>
          </p:cNvPr>
          <p:cNvSpPr/>
          <p:nvPr/>
        </p:nvSpPr>
        <p:spPr>
          <a:xfrm>
            <a:off x="8830866" y="10515571"/>
            <a:ext cx="2344460" cy="268724"/>
          </a:xfrm>
          <a:prstGeom prst="rect">
            <a:avLst/>
          </a:prstGeom>
          <a:noFill/>
          <a:ln/>
        </p:spPr>
        <p:txBody>
          <a:bodyPr wrap="none" lIns="0" tIns="0" rIns="0" bIns="0" rtlCol="0" anchor="t"/>
          <a:lstStyle/>
          <a:p>
            <a:pPr algn="ctr">
              <a:lnSpc>
                <a:spcPts val="2100"/>
              </a:lnSpc>
            </a:pPr>
            <a:r>
              <a:rPr lang="en-US" sz="1350" dirty="0">
                <a:solidFill>
                  <a:srgbClr val="49495A"/>
                </a:solidFill>
                <a:latin typeface="Open Sans" pitchFamily="34" charset="0"/>
                <a:ea typeface="Open Sans" pitchFamily="34" charset="-122"/>
                <a:cs typeface="Open Sans" pitchFamily="34" charset="-120"/>
              </a:rPr>
              <a:t>€{{PV_WINDOWS_Y1_EUR}}</a:t>
            </a:r>
            <a:endParaRPr lang="en-US" sz="1350" dirty="0"/>
          </a:p>
        </p:txBody>
      </p:sp>
      <p:sp>
        <p:nvSpPr>
          <p:cNvPr id="83" name="Shape 81">
            <a:extLst>
              <a:ext uri="{FF2B5EF4-FFF2-40B4-BE49-F238E27FC236}">
                <a16:creationId xmlns:a16="http://schemas.microsoft.com/office/drawing/2014/main" id="{16B2D926-AD93-0CF1-4863-0406423306E2}"/>
              </a:ext>
            </a:extLst>
          </p:cNvPr>
          <p:cNvSpPr/>
          <p:nvPr/>
        </p:nvSpPr>
        <p:spPr>
          <a:xfrm>
            <a:off x="595432" y="10892643"/>
            <a:ext cx="13439418" cy="485418"/>
          </a:xfrm>
          <a:prstGeom prst="rect">
            <a:avLst/>
          </a:prstGeom>
          <a:solidFill>
            <a:srgbClr val="FFFFFF">
              <a:alpha val="4000"/>
            </a:srgbClr>
          </a:solidFill>
          <a:ln/>
        </p:spPr>
        <p:txBody>
          <a:bodyPr/>
          <a:lstStyle/>
          <a:p>
            <a:endParaRPr lang="en-ES" sz="1350"/>
          </a:p>
        </p:txBody>
      </p:sp>
      <p:sp>
        <p:nvSpPr>
          <p:cNvPr id="84" name="Text 82">
            <a:extLst>
              <a:ext uri="{FF2B5EF4-FFF2-40B4-BE49-F238E27FC236}">
                <a16:creationId xmlns:a16="http://schemas.microsoft.com/office/drawing/2014/main" id="{6C8E5C38-98D6-7096-CEFA-00FABFB0A661}"/>
              </a:ext>
            </a:extLst>
          </p:cNvPr>
          <p:cNvSpPr/>
          <p:nvPr/>
        </p:nvSpPr>
        <p:spPr>
          <a:xfrm>
            <a:off x="763548" y="11000989"/>
            <a:ext cx="2348270" cy="268724"/>
          </a:xfrm>
          <a:prstGeom prst="rect">
            <a:avLst/>
          </a:prstGeom>
          <a:noFill/>
          <a:ln/>
        </p:spPr>
        <p:txBody>
          <a:bodyPr wrap="none" lIns="0" tIns="0" rIns="0" bIns="0" rtlCol="0" anchor="t"/>
          <a:lstStyle/>
          <a:p>
            <a:pPr marL="0" indent="0" algn="l">
              <a:lnSpc>
                <a:spcPts val="2100"/>
              </a:lnSpc>
              <a:buNone/>
            </a:pPr>
            <a:r>
              <a:rPr lang="en-US" sz="1350" dirty="0">
                <a:solidFill>
                  <a:srgbClr val="49495A"/>
                </a:solidFill>
                <a:latin typeface="Open Sans" pitchFamily="34" charset="0"/>
                <a:ea typeface="Open Sans" pitchFamily="34" charset="-122"/>
                <a:cs typeface="Open Sans" pitchFamily="34" charset="-120"/>
              </a:rPr>
              <a:t>5 Years</a:t>
            </a:r>
            <a:endParaRPr lang="en-US" sz="1350" dirty="0"/>
          </a:p>
        </p:txBody>
      </p:sp>
      <p:sp>
        <p:nvSpPr>
          <p:cNvPr id="85" name="Text 83">
            <a:extLst>
              <a:ext uri="{FF2B5EF4-FFF2-40B4-BE49-F238E27FC236}">
                <a16:creationId xmlns:a16="http://schemas.microsoft.com/office/drawing/2014/main" id="{B20A7688-C8E7-4BA8-53A4-E106C8E40BB6}"/>
              </a:ext>
            </a:extLst>
          </p:cNvPr>
          <p:cNvSpPr/>
          <p:nvPr/>
        </p:nvSpPr>
        <p:spPr>
          <a:xfrm>
            <a:off x="3455194" y="11000989"/>
            <a:ext cx="2344460" cy="268724"/>
          </a:xfrm>
          <a:prstGeom prst="rect">
            <a:avLst/>
          </a:prstGeom>
          <a:noFill/>
          <a:ln/>
        </p:spPr>
        <p:txBody>
          <a:bodyPr wrap="none" lIns="0" tIns="0" rIns="0" bIns="0" rtlCol="0" anchor="t"/>
          <a:lstStyle/>
          <a:p>
            <a:pPr algn="ctr">
              <a:lnSpc>
                <a:spcPts val="2100"/>
              </a:lnSpc>
            </a:pPr>
            <a:r>
              <a:rPr lang="en-US" sz="1350" dirty="0">
                <a:solidFill>
                  <a:srgbClr val="49495A"/>
                </a:solidFill>
                <a:latin typeface="Open Sans" pitchFamily="34" charset="0"/>
                <a:ea typeface="Open Sans" pitchFamily="34" charset="-122"/>
                <a:cs typeface="Open Sans" pitchFamily="34" charset="-120"/>
              </a:rPr>
              <a:t>€{{PV_TOTAL_5Y_EUR}}</a:t>
            </a:r>
            <a:endParaRPr lang="en-US" sz="1350" dirty="0"/>
          </a:p>
        </p:txBody>
      </p:sp>
      <p:sp>
        <p:nvSpPr>
          <p:cNvPr id="86" name="Text 84">
            <a:extLst>
              <a:ext uri="{FF2B5EF4-FFF2-40B4-BE49-F238E27FC236}">
                <a16:creationId xmlns:a16="http://schemas.microsoft.com/office/drawing/2014/main" id="{2BCAD379-1910-4510-4328-BBD4CEF15897}"/>
              </a:ext>
            </a:extLst>
          </p:cNvPr>
          <p:cNvSpPr/>
          <p:nvPr/>
        </p:nvSpPr>
        <p:spPr>
          <a:xfrm>
            <a:off x="6143030" y="11000989"/>
            <a:ext cx="2344460" cy="268724"/>
          </a:xfrm>
          <a:prstGeom prst="rect">
            <a:avLst/>
          </a:prstGeom>
          <a:noFill/>
          <a:ln/>
        </p:spPr>
        <p:txBody>
          <a:bodyPr wrap="none" lIns="0" tIns="0" rIns="0" bIns="0" rtlCol="0" anchor="t"/>
          <a:lstStyle/>
          <a:p>
            <a:pPr algn="ctr">
              <a:lnSpc>
                <a:spcPts val="2100"/>
              </a:lnSpc>
            </a:pPr>
            <a:r>
              <a:rPr lang="en-US" sz="1350" dirty="0">
                <a:solidFill>
                  <a:srgbClr val="49495A"/>
                </a:solidFill>
                <a:latin typeface="Open Sans" pitchFamily="34" charset="0"/>
                <a:ea typeface="Open Sans" pitchFamily="34" charset="-122"/>
                <a:cs typeface="Open Sans" pitchFamily="34" charset="-120"/>
              </a:rPr>
              <a:t>€{{PV_WALL_5Y_EUR}}</a:t>
            </a:r>
            <a:endParaRPr lang="en-US" sz="1350" dirty="0"/>
          </a:p>
        </p:txBody>
      </p:sp>
      <p:sp>
        <p:nvSpPr>
          <p:cNvPr id="87" name="Text 85">
            <a:extLst>
              <a:ext uri="{FF2B5EF4-FFF2-40B4-BE49-F238E27FC236}">
                <a16:creationId xmlns:a16="http://schemas.microsoft.com/office/drawing/2014/main" id="{38C3E5B2-C794-5175-A466-BAAD271D92B7}"/>
              </a:ext>
            </a:extLst>
          </p:cNvPr>
          <p:cNvSpPr/>
          <p:nvPr/>
        </p:nvSpPr>
        <p:spPr>
          <a:xfrm>
            <a:off x="8830866" y="11000989"/>
            <a:ext cx="2344460" cy="268724"/>
          </a:xfrm>
          <a:prstGeom prst="rect">
            <a:avLst/>
          </a:prstGeom>
          <a:noFill/>
          <a:ln/>
        </p:spPr>
        <p:txBody>
          <a:bodyPr wrap="none" lIns="0" tIns="0" rIns="0" bIns="0" rtlCol="0" anchor="t"/>
          <a:lstStyle/>
          <a:p>
            <a:pPr algn="ctr">
              <a:lnSpc>
                <a:spcPts val="2100"/>
              </a:lnSpc>
            </a:pPr>
            <a:r>
              <a:rPr lang="en-US" sz="1350" dirty="0">
                <a:solidFill>
                  <a:srgbClr val="49495A"/>
                </a:solidFill>
                <a:latin typeface="Open Sans" pitchFamily="34" charset="0"/>
                <a:ea typeface="Open Sans" pitchFamily="34" charset="-122"/>
                <a:cs typeface="Open Sans" pitchFamily="34" charset="-120"/>
              </a:rPr>
              <a:t>€{{PV_WINDOWS_5Y_EUR}}</a:t>
            </a:r>
            <a:endParaRPr lang="en-US" sz="1350" dirty="0"/>
          </a:p>
        </p:txBody>
      </p:sp>
      <p:sp>
        <p:nvSpPr>
          <p:cNvPr id="89" name="Shape 87">
            <a:extLst>
              <a:ext uri="{FF2B5EF4-FFF2-40B4-BE49-F238E27FC236}">
                <a16:creationId xmlns:a16="http://schemas.microsoft.com/office/drawing/2014/main" id="{05960ACE-5C77-2004-E186-EC89C3964A49}"/>
              </a:ext>
            </a:extLst>
          </p:cNvPr>
          <p:cNvSpPr/>
          <p:nvPr/>
        </p:nvSpPr>
        <p:spPr>
          <a:xfrm>
            <a:off x="595432" y="11378061"/>
            <a:ext cx="13439418" cy="485418"/>
          </a:xfrm>
          <a:prstGeom prst="rect">
            <a:avLst/>
          </a:prstGeom>
          <a:solidFill>
            <a:srgbClr val="000000">
              <a:alpha val="4000"/>
            </a:srgbClr>
          </a:solidFill>
          <a:ln/>
        </p:spPr>
        <p:txBody>
          <a:bodyPr/>
          <a:lstStyle/>
          <a:p>
            <a:endParaRPr lang="en-ES" sz="1350"/>
          </a:p>
        </p:txBody>
      </p:sp>
      <p:sp>
        <p:nvSpPr>
          <p:cNvPr id="90" name="Text 88">
            <a:extLst>
              <a:ext uri="{FF2B5EF4-FFF2-40B4-BE49-F238E27FC236}">
                <a16:creationId xmlns:a16="http://schemas.microsoft.com/office/drawing/2014/main" id="{A64C00A1-561A-3170-FBE2-274E39ABB7E1}"/>
              </a:ext>
            </a:extLst>
          </p:cNvPr>
          <p:cNvSpPr/>
          <p:nvPr/>
        </p:nvSpPr>
        <p:spPr>
          <a:xfrm>
            <a:off x="763548" y="11486408"/>
            <a:ext cx="2348270" cy="268724"/>
          </a:xfrm>
          <a:prstGeom prst="rect">
            <a:avLst/>
          </a:prstGeom>
          <a:noFill/>
          <a:ln/>
        </p:spPr>
        <p:txBody>
          <a:bodyPr wrap="none" lIns="0" tIns="0" rIns="0" bIns="0" rtlCol="0" anchor="t"/>
          <a:lstStyle/>
          <a:p>
            <a:pPr marL="0" indent="0" algn="l">
              <a:lnSpc>
                <a:spcPts val="2100"/>
              </a:lnSpc>
              <a:buNone/>
            </a:pPr>
            <a:r>
              <a:rPr lang="en-US" sz="1350" dirty="0">
                <a:solidFill>
                  <a:srgbClr val="49495A"/>
                </a:solidFill>
                <a:latin typeface="Open Sans" pitchFamily="34" charset="0"/>
                <a:ea typeface="Open Sans" pitchFamily="34" charset="-122"/>
                <a:cs typeface="Open Sans" pitchFamily="34" charset="-120"/>
              </a:rPr>
              <a:t>10 Years</a:t>
            </a:r>
            <a:endParaRPr lang="en-US" sz="1350" dirty="0"/>
          </a:p>
        </p:txBody>
      </p:sp>
      <p:sp>
        <p:nvSpPr>
          <p:cNvPr id="91" name="Text 89">
            <a:extLst>
              <a:ext uri="{FF2B5EF4-FFF2-40B4-BE49-F238E27FC236}">
                <a16:creationId xmlns:a16="http://schemas.microsoft.com/office/drawing/2014/main" id="{A0B37F7E-510F-CEBF-16FD-E9489503CE2B}"/>
              </a:ext>
            </a:extLst>
          </p:cNvPr>
          <p:cNvSpPr/>
          <p:nvPr/>
        </p:nvSpPr>
        <p:spPr>
          <a:xfrm>
            <a:off x="3455194" y="11486408"/>
            <a:ext cx="2344460" cy="268724"/>
          </a:xfrm>
          <a:prstGeom prst="rect">
            <a:avLst/>
          </a:prstGeom>
          <a:noFill/>
          <a:ln/>
        </p:spPr>
        <p:txBody>
          <a:bodyPr wrap="none" lIns="0" tIns="0" rIns="0" bIns="0" rtlCol="0" anchor="t"/>
          <a:lstStyle/>
          <a:p>
            <a:pPr algn="ctr">
              <a:lnSpc>
                <a:spcPts val="2100"/>
              </a:lnSpc>
            </a:pPr>
            <a:r>
              <a:rPr lang="en-US" sz="1350" dirty="0">
                <a:solidFill>
                  <a:srgbClr val="49495A"/>
                </a:solidFill>
                <a:latin typeface="Open Sans" pitchFamily="34" charset="0"/>
                <a:ea typeface="Open Sans" pitchFamily="34" charset="-122"/>
                <a:cs typeface="Open Sans" pitchFamily="34" charset="-120"/>
              </a:rPr>
              <a:t>€{{PV_TOTAL_10Y_EUR}}</a:t>
            </a:r>
            <a:endParaRPr lang="en-US" sz="1350" dirty="0"/>
          </a:p>
        </p:txBody>
      </p:sp>
      <p:sp>
        <p:nvSpPr>
          <p:cNvPr id="92" name="Text 90">
            <a:extLst>
              <a:ext uri="{FF2B5EF4-FFF2-40B4-BE49-F238E27FC236}">
                <a16:creationId xmlns:a16="http://schemas.microsoft.com/office/drawing/2014/main" id="{BA53099B-B286-E972-082B-F11725B1189E}"/>
              </a:ext>
            </a:extLst>
          </p:cNvPr>
          <p:cNvSpPr/>
          <p:nvPr/>
        </p:nvSpPr>
        <p:spPr>
          <a:xfrm>
            <a:off x="6143030" y="11486408"/>
            <a:ext cx="2344460" cy="268724"/>
          </a:xfrm>
          <a:prstGeom prst="rect">
            <a:avLst/>
          </a:prstGeom>
          <a:noFill/>
          <a:ln/>
        </p:spPr>
        <p:txBody>
          <a:bodyPr wrap="none" lIns="0" tIns="0" rIns="0" bIns="0" rtlCol="0" anchor="t"/>
          <a:lstStyle/>
          <a:p>
            <a:pPr algn="ctr">
              <a:lnSpc>
                <a:spcPts val="2100"/>
              </a:lnSpc>
            </a:pPr>
            <a:r>
              <a:rPr lang="en-US" sz="1350" dirty="0">
                <a:solidFill>
                  <a:srgbClr val="49495A"/>
                </a:solidFill>
                <a:latin typeface="Open Sans" pitchFamily="34" charset="0"/>
                <a:ea typeface="Open Sans" pitchFamily="34" charset="-122"/>
                <a:cs typeface="Open Sans" pitchFamily="34" charset="-120"/>
              </a:rPr>
              <a:t>€{{PV_WALL_10Y_EUR}}</a:t>
            </a:r>
            <a:endParaRPr lang="en-US" sz="1350" dirty="0"/>
          </a:p>
        </p:txBody>
      </p:sp>
      <p:sp>
        <p:nvSpPr>
          <p:cNvPr id="93" name="Text 91">
            <a:extLst>
              <a:ext uri="{FF2B5EF4-FFF2-40B4-BE49-F238E27FC236}">
                <a16:creationId xmlns:a16="http://schemas.microsoft.com/office/drawing/2014/main" id="{D0E633BA-3C79-EA9D-334D-6254AAF6B32F}"/>
              </a:ext>
            </a:extLst>
          </p:cNvPr>
          <p:cNvSpPr/>
          <p:nvPr/>
        </p:nvSpPr>
        <p:spPr>
          <a:xfrm>
            <a:off x="8830866" y="11486408"/>
            <a:ext cx="2344460" cy="268724"/>
          </a:xfrm>
          <a:prstGeom prst="rect">
            <a:avLst/>
          </a:prstGeom>
          <a:noFill/>
          <a:ln/>
        </p:spPr>
        <p:txBody>
          <a:bodyPr wrap="none" lIns="0" tIns="0" rIns="0" bIns="0" rtlCol="0" anchor="t"/>
          <a:lstStyle/>
          <a:p>
            <a:pPr algn="ctr">
              <a:lnSpc>
                <a:spcPts val="2100"/>
              </a:lnSpc>
            </a:pPr>
            <a:r>
              <a:rPr lang="en-US" sz="1350" dirty="0">
                <a:solidFill>
                  <a:srgbClr val="49495A"/>
                </a:solidFill>
                <a:latin typeface="Open Sans" pitchFamily="34" charset="0"/>
                <a:ea typeface="Open Sans" pitchFamily="34" charset="-122"/>
                <a:cs typeface="Open Sans" pitchFamily="34" charset="-120"/>
              </a:rPr>
              <a:t>€{{PV_WINDOWS_10Y_EUR}}</a:t>
            </a:r>
            <a:endParaRPr lang="en-US" sz="1350" dirty="0"/>
          </a:p>
        </p:txBody>
      </p:sp>
      <p:sp>
        <p:nvSpPr>
          <p:cNvPr id="95" name="Shape 93">
            <a:extLst>
              <a:ext uri="{FF2B5EF4-FFF2-40B4-BE49-F238E27FC236}">
                <a16:creationId xmlns:a16="http://schemas.microsoft.com/office/drawing/2014/main" id="{0A06BF98-EEFF-ABA7-21E4-CD4760E832DC}"/>
              </a:ext>
            </a:extLst>
          </p:cNvPr>
          <p:cNvSpPr/>
          <p:nvPr/>
        </p:nvSpPr>
        <p:spPr>
          <a:xfrm>
            <a:off x="595432" y="11863479"/>
            <a:ext cx="13439418" cy="485418"/>
          </a:xfrm>
          <a:prstGeom prst="rect">
            <a:avLst/>
          </a:prstGeom>
          <a:solidFill>
            <a:srgbClr val="FFFFFF">
              <a:alpha val="4000"/>
            </a:srgbClr>
          </a:solidFill>
          <a:ln/>
        </p:spPr>
        <p:txBody>
          <a:bodyPr/>
          <a:lstStyle/>
          <a:p>
            <a:endParaRPr lang="en-ES" sz="1350"/>
          </a:p>
        </p:txBody>
      </p:sp>
      <p:sp>
        <p:nvSpPr>
          <p:cNvPr id="96" name="Text 94">
            <a:extLst>
              <a:ext uri="{FF2B5EF4-FFF2-40B4-BE49-F238E27FC236}">
                <a16:creationId xmlns:a16="http://schemas.microsoft.com/office/drawing/2014/main" id="{998BDFB8-0D62-7193-F9EF-81A07B300979}"/>
              </a:ext>
            </a:extLst>
          </p:cNvPr>
          <p:cNvSpPr/>
          <p:nvPr/>
        </p:nvSpPr>
        <p:spPr>
          <a:xfrm>
            <a:off x="763548" y="11971826"/>
            <a:ext cx="2348270" cy="268724"/>
          </a:xfrm>
          <a:prstGeom prst="rect">
            <a:avLst/>
          </a:prstGeom>
          <a:noFill/>
          <a:ln/>
        </p:spPr>
        <p:txBody>
          <a:bodyPr wrap="none" lIns="0" tIns="0" rIns="0" bIns="0" rtlCol="0" anchor="t"/>
          <a:lstStyle/>
          <a:p>
            <a:pPr marL="0" indent="0" algn="l">
              <a:lnSpc>
                <a:spcPts val="2100"/>
              </a:lnSpc>
              <a:buNone/>
            </a:pPr>
            <a:r>
              <a:rPr lang="en-US" sz="1350" dirty="0">
                <a:solidFill>
                  <a:srgbClr val="49495A"/>
                </a:solidFill>
                <a:latin typeface="Open Sans" pitchFamily="34" charset="0"/>
                <a:ea typeface="Open Sans" pitchFamily="34" charset="-122"/>
                <a:cs typeface="Open Sans" pitchFamily="34" charset="-120"/>
              </a:rPr>
              <a:t>30 Years</a:t>
            </a:r>
            <a:endParaRPr lang="en-US" sz="1350" dirty="0"/>
          </a:p>
        </p:txBody>
      </p:sp>
      <p:sp>
        <p:nvSpPr>
          <p:cNvPr id="97" name="Text 95">
            <a:extLst>
              <a:ext uri="{FF2B5EF4-FFF2-40B4-BE49-F238E27FC236}">
                <a16:creationId xmlns:a16="http://schemas.microsoft.com/office/drawing/2014/main" id="{6C9C1EE3-21F9-E054-E81B-8661AE6CE8AC}"/>
              </a:ext>
            </a:extLst>
          </p:cNvPr>
          <p:cNvSpPr/>
          <p:nvPr/>
        </p:nvSpPr>
        <p:spPr>
          <a:xfrm>
            <a:off x="3455194" y="11971826"/>
            <a:ext cx="2344460" cy="268724"/>
          </a:xfrm>
          <a:prstGeom prst="rect">
            <a:avLst/>
          </a:prstGeom>
          <a:noFill/>
          <a:ln/>
        </p:spPr>
        <p:txBody>
          <a:bodyPr wrap="none" lIns="0" tIns="0" rIns="0" bIns="0" rtlCol="0" anchor="t"/>
          <a:lstStyle/>
          <a:p>
            <a:pPr algn="ctr">
              <a:lnSpc>
                <a:spcPts val="2100"/>
              </a:lnSpc>
            </a:pPr>
            <a:r>
              <a:rPr lang="en-US" sz="1350" dirty="0">
                <a:solidFill>
                  <a:srgbClr val="49495A"/>
                </a:solidFill>
                <a:latin typeface="Open Sans" pitchFamily="34" charset="0"/>
                <a:ea typeface="Open Sans" pitchFamily="34" charset="-122"/>
                <a:cs typeface="Open Sans" pitchFamily="34" charset="-120"/>
              </a:rPr>
              <a:t>€{{PV_TOTAL_30Y_EUR}}</a:t>
            </a:r>
            <a:endParaRPr lang="en-US" sz="1350" dirty="0"/>
          </a:p>
        </p:txBody>
      </p:sp>
      <p:sp>
        <p:nvSpPr>
          <p:cNvPr id="98" name="Text 96">
            <a:extLst>
              <a:ext uri="{FF2B5EF4-FFF2-40B4-BE49-F238E27FC236}">
                <a16:creationId xmlns:a16="http://schemas.microsoft.com/office/drawing/2014/main" id="{CFB7955C-D0AF-CBAE-94BD-F0F90492F7F9}"/>
              </a:ext>
            </a:extLst>
          </p:cNvPr>
          <p:cNvSpPr/>
          <p:nvPr/>
        </p:nvSpPr>
        <p:spPr>
          <a:xfrm>
            <a:off x="6143030" y="11971826"/>
            <a:ext cx="2344460" cy="268724"/>
          </a:xfrm>
          <a:prstGeom prst="rect">
            <a:avLst/>
          </a:prstGeom>
          <a:noFill/>
          <a:ln/>
        </p:spPr>
        <p:txBody>
          <a:bodyPr wrap="none" lIns="0" tIns="0" rIns="0" bIns="0" rtlCol="0" anchor="t"/>
          <a:lstStyle/>
          <a:p>
            <a:pPr algn="ctr">
              <a:lnSpc>
                <a:spcPts val="2100"/>
              </a:lnSpc>
            </a:pPr>
            <a:r>
              <a:rPr lang="en-US" sz="1350" dirty="0">
                <a:solidFill>
                  <a:srgbClr val="49495A"/>
                </a:solidFill>
                <a:latin typeface="Open Sans" pitchFamily="34" charset="0"/>
                <a:ea typeface="Open Sans" pitchFamily="34" charset="-122"/>
                <a:cs typeface="Open Sans" pitchFamily="34" charset="-120"/>
              </a:rPr>
              <a:t>€{{PV_WALL_30Y_EUR}}</a:t>
            </a:r>
            <a:endParaRPr lang="en-US" sz="1350" dirty="0"/>
          </a:p>
        </p:txBody>
      </p:sp>
      <p:sp>
        <p:nvSpPr>
          <p:cNvPr id="99" name="Text 97">
            <a:extLst>
              <a:ext uri="{FF2B5EF4-FFF2-40B4-BE49-F238E27FC236}">
                <a16:creationId xmlns:a16="http://schemas.microsoft.com/office/drawing/2014/main" id="{0716DC75-BC56-2704-BBA4-2A5B49ABDEC0}"/>
              </a:ext>
            </a:extLst>
          </p:cNvPr>
          <p:cNvSpPr/>
          <p:nvPr/>
        </p:nvSpPr>
        <p:spPr>
          <a:xfrm>
            <a:off x="8830866" y="11971826"/>
            <a:ext cx="2344460" cy="268724"/>
          </a:xfrm>
          <a:prstGeom prst="rect">
            <a:avLst/>
          </a:prstGeom>
          <a:noFill/>
          <a:ln/>
        </p:spPr>
        <p:txBody>
          <a:bodyPr wrap="none" lIns="0" tIns="0" rIns="0" bIns="0" rtlCol="0" anchor="t"/>
          <a:lstStyle/>
          <a:p>
            <a:pPr algn="ctr">
              <a:lnSpc>
                <a:spcPts val="2100"/>
              </a:lnSpc>
            </a:pPr>
            <a:r>
              <a:rPr lang="en-US" sz="1350" dirty="0">
                <a:solidFill>
                  <a:srgbClr val="49495A"/>
                </a:solidFill>
                <a:latin typeface="Open Sans" pitchFamily="34" charset="0"/>
                <a:ea typeface="Open Sans" pitchFamily="34" charset="-122"/>
                <a:cs typeface="Open Sans" pitchFamily="34" charset="-120"/>
              </a:rPr>
              <a:t>€{{PV_WINDOW_30Y_EUR}}</a:t>
            </a:r>
            <a:endParaRPr lang="en-US" sz="1350" dirty="0"/>
          </a:p>
        </p:txBody>
      </p:sp>
      <p:sp>
        <p:nvSpPr>
          <p:cNvPr id="101" name="Text 99">
            <a:extLst>
              <a:ext uri="{FF2B5EF4-FFF2-40B4-BE49-F238E27FC236}">
                <a16:creationId xmlns:a16="http://schemas.microsoft.com/office/drawing/2014/main" id="{071C2AB6-2A5E-F18A-F853-DAC72FBA61D2}"/>
              </a:ext>
            </a:extLst>
          </p:cNvPr>
          <p:cNvSpPr/>
          <p:nvPr/>
        </p:nvSpPr>
        <p:spPr>
          <a:xfrm>
            <a:off x="4585812" y="12874171"/>
            <a:ext cx="4344948" cy="554236"/>
          </a:xfrm>
          <a:prstGeom prst="rect">
            <a:avLst/>
          </a:prstGeom>
          <a:noFill/>
          <a:ln/>
        </p:spPr>
        <p:txBody>
          <a:bodyPr wrap="none" lIns="0" tIns="0" rIns="0" bIns="0" rtlCol="0" anchor="t"/>
          <a:lstStyle/>
          <a:p>
            <a:pPr algn="ctr">
              <a:lnSpc>
                <a:spcPts val="4350"/>
              </a:lnSpc>
            </a:pPr>
            <a:r>
              <a:rPr lang="en-US" sz="28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€{{PV_TOTAL_Y1_EUR}}</a:t>
            </a:r>
          </a:p>
          <a:p>
            <a:pPr lvl="0" algn="ctr">
              <a:lnSpc>
                <a:spcPts val="4350"/>
              </a:lnSpc>
            </a:pPr>
            <a:endParaRPr lang="en-US" sz="4350" dirty="0"/>
          </a:p>
        </p:txBody>
      </p:sp>
      <p:sp>
        <p:nvSpPr>
          <p:cNvPr id="102" name="Text 100">
            <a:extLst>
              <a:ext uri="{FF2B5EF4-FFF2-40B4-BE49-F238E27FC236}">
                <a16:creationId xmlns:a16="http://schemas.microsoft.com/office/drawing/2014/main" id="{3D69B400-F752-AD34-5031-28197B762F33}"/>
              </a:ext>
            </a:extLst>
          </p:cNvPr>
          <p:cNvSpPr/>
          <p:nvPr/>
        </p:nvSpPr>
        <p:spPr>
          <a:xfrm>
            <a:off x="5723950" y="13638315"/>
            <a:ext cx="2099667" cy="262533"/>
          </a:xfrm>
          <a:prstGeom prst="rect">
            <a:avLst/>
          </a:prstGeom>
          <a:noFill/>
          <a:ln/>
        </p:spPr>
        <p:txBody>
          <a:bodyPr wrap="none" lIns="0" tIns="0" rIns="0" bIns="0" rtlCol="0" anchor="t"/>
          <a:lstStyle/>
          <a:p>
            <a:pPr marL="0" indent="0" algn="ctr">
              <a:lnSpc>
                <a:spcPts val="2050"/>
              </a:lnSpc>
              <a:buNone/>
            </a:pPr>
            <a:r>
              <a:rPr lang="en-US" sz="1650" dirty="0">
                <a:solidFill>
                  <a:srgbClr val="49495A"/>
                </a:solidFill>
                <a:latin typeface="Libre Baskerville" pitchFamily="34" charset="0"/>
                <a:ea typeface="Libre Baskerville" pitchFamily="34" charset="-122"/>
                <a:cs typeface="Libre Baskerville" pitchFamily="34" charset="-120"/>
              </a:rPr>
              <a:t>Façade’s Annual Heat Loss</a:t>
            </a:r>
            <a:endParaRPr lang="en-US" sz="1650" dirty="0"/>
          </a:p>
        </p:txBody>
      </p:sp>
      <p:sp>
        <p:nvSpPr>
          <p:cNvPr id="104" name="Text 102">
            <a:extLst>
              <a:ext uri="{FF2B5EF4-FFF2-40B4-BE49-F238E27FC236}">
                <a16:creationId xmlns:a16="http://schemas.microsoft.com/office/drawing/2014/main" id="{2971B274-1D59-A4F9-E330-6637EACAB4E1}"/>
              </a:ext>
            </a:extLst>
          </p:cNvPr>
          <p:cNvSpPr/>
          <p:nvPr/>
        </p:nvSpPr>
        <p:spPr>
          <a:xfrm>
            <a:off x="4585812" y="14540666"/>
            <a:ext cx="4344948" cy="554236"/>
          </a:xfrm>
          <a:prstGeom prst="rect">
            <a:avLst/>
          </a:prstGeom>
          <a:noFill/>
          <a:ln/>
        </p:spPr>
        <p:txBody>
          <a:bodyPr wrap="none" lIns="0" tIns="0" rIns="0" bIns="0" rtlCol="0" anchor="t"/>
          <a:lstStyle/>
          <a:p>
            <a:pPr algn="ctr">
              <a:lnSpc>
                <a:spcPts val="4350"/>
              </a:lnSpc>
            </a:pPr>
            <a:r>
              <a:rPr lang="en-US" sz="2800" b="1" dirty="0">
                <a:solidFill>
                  <a:schemeClr val="tx1">
                    <a:lumMod val="75000"/>
                    <a:lumOff val="25000"/>
                  </a:schemeClr>
                </a:solidFill>
                <a:latin typeface="Open Sans" pitchFamily="34" charset="0"/>
                <a:ea typeface="Open Sans" pitchFamily="34" charset="-122"/>
                <a:cs typeface="Open Sans" pitchFamily="34" charset="-120"/>
              </a:rPr>
              <a:t>€{{PV_TOTAL_30Y_EUR}}</a:t>
            </a:r>
            <a:endParaRPr lang="en-US" sz="2800" b="1" dirty="0">
              <a:solidFill>
                <a:schemeClr val="tx1">
                  <a:lumMod val="75000"/>
                  <a:lumOff val="25000"/>
                </a:schemeClr>
              </a:solidFill>
            </a:endParaRPr>
          </a:p>
        </p:txBody>
      </p:sp>
      <p:sp>
        <p:nvSpPr>
          <p:cNvPr id="105" name="Text 103">
            <a:extLst>
              <a:ext uri="{FF2B5EF4-FFF2-40B4-BE49-F238E27FC236}">
                <a16:creationId xmlns:a16="http://schemas.microsoft.com/office/drawing/2014/main" id="{367F9BCD-EA44-178B-26B0-B46DBE95D7E3}"/>
              </a:ext>
            </a:extLst>
          </p:cNvPr>
          <p:cNvSpPr/>
          <p:nvPr/>
        </p:nvSpPr>
        <p:spPr>
          <a:xfrm>
            <a:off x="5526068" y="15304810"/>
            <a:ext cx="2495431" cy="262533"/>
          </a:xfrm>
          <a:prstGeom prst="rect">
            <a:avLst/>
          </a:prstGeom>
          <a:noFill/>
          <a:ln/>
        </p:spPr>
        <p:txBody>
          <a:bodyPr wrap="none" lIns="0" tIns="0" rIns="0" bIns="0" rtlCol="0" anchor="t"/>
          <a:lstStyle/>
          <a:p>
            <a:pPr marL="0" indent="0" algn="ctr">
              <a:lnSpc>
                <a:spcPts val="2050"/>
              </a:lnSpc>
              <a:buNone/>
            </a:pPr>
            <a:r>
              <a:rPr lang="en-US" sz="1650" dirty="0">
                <a:solidFill>
                  <a:srgbClr val="49495A"/>
                </a:solidFill>
                <a:latin typeface="Libre Baskerville" pitchFamily="34" charset="0"/>
                <a:ea typeface="Libre Baskerville" pitchFamily="34" charset="-122"/>
                <a:cs typeface="Libre Baskerville" pitchFamily="34" charset="-120"/>
              </a:rPr>
              <a:t>30-year Heat Loss</a:t>
            </a:r>
            <a:endParaRPr lang="en-US" sz="1650" dirty="0"/>
          </a:p>
        </p:txBody>
      </p:sp>
      <p:sp>
        <p:nvSpPr>
          <p:cNvPr id="110" name="Text 108">
            <a:extLst>
              <a:ext uri="{FF2B5EF4-FFF2-40B4-BE49-F238E27FC236}">
                <a16:creationId xmlns:a16="http://schemas.microsoft.com/office/drawing/2014/main" id="{AEA1789B-65A2-281E-7DFC-FF00B0273ED0}"/>
              </a:ext>
            </a:extLst>
          </p:cNvPr>
          <p:cNvSpPr/>
          <p:nvPr/>
        </p:nvSpPr>
        <p:spPr>
          <a:xfrm>
            <a:off x="587812" y="15859123"/>
            <a:ext cx="6333292" cy="419934"/>
          </a:xfrm>
          <a:prstGeom prst="rect">
            <a:avLst/>
          </a:prstGeom>
          <a:noFill/>
          <a:ln/>
        </p:spPr>
        <p:txBody>
          <a:bodyPr wrap="none" lIns="0" tIns="0" rIns="0" bIns="0" rtlCol="0" anchor="t"/>
          <a:lstStyle/>
          <a:p>
            <a:pPr marL="0" indent="0" algn="l">
              <a:lnSpc>
                <a:spcPts val="3300"/>
              </a:lnSpc>
              <a:buNone/>
            </a:pPr>
            <a:r>
              <a:rPr lang="en-US" sz="2600" dirty="0">
                <a:solidFill>
                  <a:srgbClr val="403CCF"/>
                </a:solidFill>
                <a:latin typeface="Libre Baskerville" pitchFamily="34" charset="0"/>
                <a:ea typeface="Libre Baskerville" pitchFamily="34" charset="-122"/>
                <a:cs typeface="Libre Baskerville" pitchFamily="34" charset="-120"/>
              </a:rPr>
              <a:t>Subsidy and Incentive Opportunities</a:t>
            </a:r>
            <a:endParaRPr lang="en-US" sz="2600" dirty="0"/>
          </a:p>
        </p:txBody>
      </p:sp>
      <p:sp>
        <p:nvSpPr>
          <p:cNvPr id="111" name="Text 109">
            <a:extLst>
              <a:ext uri="{FF2B5EF4-FFF2-40B4-BE49-F238E27FC236}">
                <a16:creationId xmlns:a16="http://schemas.microsoft.com/office/drawing/2014/main" id="{7D22D1EB-F145-AE56-DE63-8F2E2C3150E3}"/>
              </a:ext>
            </a:extLst>
          </p:cNvPr>
          <p:cNvSpPr/>
          <p:nvPr/>
        </p:nvSpPr>
        <p:spPr>
          <a:xfrm>
            <a:off x="587812" y="16530993"/>
            <a:ext cx="13454658" cy="2050393"/>
          </a:xfrm>
          <a:prstGeom prst="rect">
            <a:avLst/>
          </a:prstGeom>
          <a:noFill/>
          <a:ln/>
        </p:spPr>
        <p:txBody>
          <a:bodyPr wrap="square" lIns="0" tIns="0" rIns="0" bIns="0" rtlCol="0" anchor="t"/>
          <a:lstStyle/>
          <a:p>
            <a:pPr marL="0" indent="0" algn="l">
              <a:lnSpc>
                <a:spcPct val="150000"/>
              </a:lnSpc>
              <a:buNone/>
            </a:pPr>
            <a:r>
              <a:rPr lang="en-US" sz="1500" dirty="0">
                <a:solidFill>
                  <a:schemeClr val="tx1">
                    <a:lumMod val="75000"/>
                    <a:lumOff val="25000"/>
                  </a:schemeClr>
                </a:solidFill>
                <a:latin typeface="Open Sans" pitchFamily="34" charset="0"/>
                <a:ea typeface="Open Sans" pitchFamily="34" charset="-122"/>
                <a:cs typeface="Open Sans" pitchFamily="34" charset="-120"/>
              </a:rPr>
              <a:t>High heat losses may qualify for funding under multiple EU and national support programs. Eligible funding mechanisms may include grants under the European Regional Development Fund (ERDF) for building energy retrofits, national energy efficiency obligation schemes, and accelerated depreciation allowances for energy-saving investments. Availability and eligibility criteria vary by member state and should be verified with local energy agencies. Typical subsidy rates range from 20% to 40% of eligible capital costs, which would significantly improve project economics and reduce payback to shorter periods.</a:t>
            </a:r>
            <a:endParaRPr lang="en-US" sz="1500" dirty="0">
              <a:solidFill>
                <a:schemeClr val="tx1">
                  <a:lumMod val="75000"/>
                  <a:lumOff val="25000"/>
                </a:schemeClr>
              </a:solidFill>
            </a:endParaRPr>
          </a:p>
        </p:txBody>
      </p:sp>
      <p:sp>
        <p:nvSpPr>
          <p:cNvPr id="112" name="Text 110">
            <a:extLst>
              <a:ext uri="{FF2B5EF4-FFF2-40B4-BE49-F238E27FC236}">
                <a16:creationId xmlns:a16="http://schemas.microsoft.com/office/drawing/2014/main" id="{38C58B93-A6CC-FAB8-8357-685DF1C9E7B4}"/>
              </a:ext>
            </a:extLst>
          </p:cNvPr>
          <p:cNvSpPr/>
          <p:nvPr/>
        </p:nvSpPr>
        <p:spPr>
          <a:xfrm>
            <a:off x="587812" y="19182771"/>
            <a:ext cx="13454658" cy="268724"/>
          </a:xfrm>
          <a:prstGeom prst="rect">
            <a:avLst/>
          </a:prstGeom>
          <a:noFill/>
          <a:ln/>
        </p:spPr>
        <p:txBody>
          <a:bodyPr wrap="none" lIns="0" tIns="0" rIns="0" bIns="0" rtlCol="0" anchor="t"/>
          <a:lstStyle/>
          <a:p>
            <a:pPr marL="0" indent="0" algn="l">
              <a:lnSpc>
                <a:spcPts val="2100"/>
              </a:lnSpc>
              <a:buNone/>
            </a:pPr>
            <a:r>
              <a:rPr lang="en-US" sz="1300" dirty="0">
                <a:solidFill>
                  <a:srgbClr val="49495A"/>
                </a:solidFill>
                <a:latin typeface="Open Sans" pitchFamily="34" charset="0"/>
                <a:ea typeface="Open Sans" pitchFamily="34" charset="-122"/>
                <a:cs typeface="Open Sans" pitchFamily="34" charset="-120"/>
              </a:rPr>
              <a:t>ThermalAI — indicative results (not an official EPC)</a:t>
            </a:r>
            <a:endParaRPr lang="en-US" sz="1300" dirty="0"/>
          </a:p>
        </p:txBody>
      </p:sp>
    </p:spTree>
    <p:extLst>
      <p:ext uri="{BB962C8B-B14F-4D97-AF65-F5344CB8AC3E}">
        <p14:creationId xmlns:p14="http://schemas.microsoft.com/office/powerpoint/2010/main" val="1945443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660</TotalTime>
  <Words>3888</Words>
  <Application>Microsoft Macintosh PowerPoint</Application>
  <PresentationFormat>Custom</PresentationFormat>
  <Paragraphs>310</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Open Sans</vt:lpstr>
      <vt:lpstr>Libre Baskerville</vt:lpstr>
      <vt:lpstr>Arial</vt:lpstr>
      <vt:lpstr>Aptos</vt:lpstr>
      <vt:lpstr>Libre Baskerville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Jaime Luque</cp:lastModifiedBy>
  <cp:revision>33</cp:revision>
  <dcterms:created xsi:type="dcterms:W3CDTF">2026-01-01T16:40:18Z</dcterms:created>
  <dcterms:modified xsi:type="dcterms:W3CDTF">2026-01-14T16:20:19Z</dcterms:modified>
</cp:coreProperties>
</file>